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7" r:id="rId3"/>
    <p:sldId id="268" r:id="rId4"/>
    <p:sldId id="269" r:id="rId5"/>
    <p:sldId id="272" r:id="rId6"/>
    <p:sldId id="266" r:id="rId7"/>
    <p:sldId id="270" r:id="rId8"/>
    <p:sldId id="290" r:id="rId9"/>
    <p:sldId id="291" r:id="rId10"/>
    <p:sldId id="305" r:id="rId11"/>
    <p:sldId id="259" r:id="rId12"/>
    <p:sldId id="283" r:id="rId13"/>
    <p:sldId id="263" r:id="rId14"/>
    <p:sldId id="293" r:id="rId15"/>
    <p:sldId id="282" r:id="rId16"/>
    <p:sldId id="292" r:id="rId17"/>
    <p:sldId id="314" r:id="rId18"/>
    <p:sldId id="302" r:id="rId19"/>
    <p:sldId id="310" r:id="rId20"/>
    <p:sldId id="311" r:id="rId21"/>
    <p:sldId id="312" r:id="rId22"/>
    <p:sldId id="297" r:id="rId23"/>
    <p:sldId id="279" r:id="rId24"/>
    <p:sldId id="278" r:id="rId25"/>
    <p:sldId id="303" r:id="rId26"/>
    <p:sldId id="277" r:id="rId27"/>
    <p:sldId id="298" r:id="rId28"/>
    <p:sldId id="299" r:id="rId29"/>
    <p:sldId id="294" r:id="rId30"/>
    <p:sldId id="295" r:id="rId31"/>
    <p:sldId id="274" r:id="rId32"/>
    <p:sldId id="275" r:id="rId33"/>
    <p:sldId id="296" r:id="rId34"/>
    <p:sldId id="306" r:id="rId35"/>
    <p:sldId id="285" r:id="rId36"/>
    <p:sldId id="307" r:id="rId37"/>
    <p:sldId id="308" r:id="rId38"/>
    <p:sldId id="309" r:id="rId39"/>
    <p:sldId id="30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07" autoAdjust="0"/>
  </p:normalViewPr>
  <p:slideViewPr>
    <p:cSldViewPr snapToGrid="0">
      <p:cViewPr varScale="1">
        <p:scale>
          <a:sx n="72" d="100"/>
          <a:sy n="72" d="100"/>
        </p:scale>
        <p:origin x="1224"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D8148-AE1F-45A4-91C5-C66E50751B86}" type="datetimeFigureOut">
              <a:rPr lang="zh-CN" altLang="en-US" smtClean="0"/>
              <a:t>2016/11/16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F60446-ACB9-4409-8B28-BB8A19DF782E}" type="slidenum">
              <a:rPr lang="zh-CN" altLang="en-US" smtClean="0"/>
              <a:t>‹#›</a:t>
            </a:fld>
            <a:endParaRPr lang="zh-CN" altLang="en-US"/>
          </a:p>
        </p:txBody>
      </p:sp>
    </p:spTree>
    <p:extLst>
      <p:ext uri="{BB962C8B-B14F-4D97-AF65-F5344CB8AC3E}">
        <p14:creationId xmlns:p14="http://schemas.microsoft.com/office/powerpoint/2010/main" val="1192658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当前深度学习最火的两类神经网络：</a:t>
            </a:r>
            <a:r>
              <a:rPr lang="zh-CN" altLang="en-US" sz="1200" b="0" i="0" kern="1200" dirty="0" smtClean="0">
                <a:solidFill>
                  <a:schemeClr val="tx1"/>
                </a:solidFill>
                <a:effectLst/>
                <a:latin typeface="+mn-lt"/>
                <a:ea typeface="+mn-ea"/>
                <a:cs typeface="+mn-cs"/>
              </a:rPr>
              <a:t>卷积神经网络（</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）和递归神经网络（</a:t>
            </a:r>
            <a:r>
              <a:rPr lang="en-US" altLang="zh-CN" sz="1200" b="0" i="0" kern="1200" dirty="0" smtClean="0">
                <a:solidFill>
                  <a:schemeClr val="tx1"/>
                </a:solidFill>
                <a:effectLst/>
                <a:latin typeface="+mn-lt"/>
                <a:ea typeface="+mn-ea"/>
                <a:cs typeface="+mn-cs"/>
              </a:rPr>
              <a:t>RNN</a:t>
            </a:r>
            <a:r>
              <a:rPr lang="zh-CN" altLang="en-US" sz="1200" b="0" i="0" kern="1200" dirty="0" smtClean="0">
                <a:solidFill>
                  <a:schemeClr val="tx1"/>
                </a:solidFill>
                <a:effectLst/>
                <a:latin typeface="+mn-lt"/>
                <a:ea typeface="+mn-ea"/>
                <a:cs typeface="+mn-cs"/>
              </a:rPr>
              <a:t>）。卷积神经网络原理，包括卷积神经网络的结构（卷积层，池化层），反向传播算法以及训练方法，最后介绍下</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的工具，做个简单的示例。</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a:t>
            </a:fld>
            <a:endParaRPr lang="zh-CN" altLang="en-US"/>
          </a:p>
        </p:txBody>
      </p:sp>
    </p:spTree>
    <p:extLst>
      <p:ext uri="{BB962C8B-B14F-4D97-AF65-F5344CB8AC3E}">
        <p14:creationId xmlns:p14="http://schemas.microsoft.com/office/powerpoint/2010/main" val="53379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对于深层的卷积神经网络，如果不对网络进行补零的话，那就需要在缩小网络规模和小的卷积核之间做一个选择，这两种情形都会限制</a:t>
            </a:r>
            <a:r>
              <a:rPr lang="en-US" altLang="zh-CN" dirty="0" smtClean="0"/>
              <a:t>CNN</a:t>
            </a:r>
            <a:r>
              <a:rPr lang="zh-CN" altLang="en-US" dirty="0" smtClean="0"/>
              <a:t>的结构性能。</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12</a:t>
            </a:fld>
            <a:endParaRPr lang="zh-CN" altLang="en-US"/>
          </a:p>
        </p:txBody>
      </p:sp>
    </p:spTree>
    <p:extLst>
      <p:ext uri="{BB962C8B-B14F-4D97-AF65-F5344CB8AC3E}">
        <p14:creationId xmlns:p14="http://schemas.microsoft.com/office/powerpoint/2010/main" val="620779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特征映射的神经元个数很多，如果后面连接一个分类器，分类器的输入位数仍然很高，很容易出现过拟合的情况。为了解决这种情况，在卷积神经网络中一般会在卷积层之后再加上一个带降采样的池化</a:t>
            </a:r>
            <a:r>
              <a:rPr lang="en-US" altLang="zh-CN" dirty="0" smtClean="0"/>
              <a:t>pooling</a:t>
            </a:r>
            <a:r>
              <a:rPr lang="en-US" altLang="zh-CN" baseline="0" dirty="0" smtClean="0"/>
              <a:t> </a:t>
            </a:r>
            <a:r>
              <a:rPr lang="zh-CN" altLang="en-US" baseline="0" dirty="0" smtClean="0"/>
              <a:t>操作。后来的神经网络有一些优化就是</a:t>
            </a:r>
            <a:r>
              <a:rPr lang="en-US" altLang="zh-CN" baseline="0" dirty="0" smtClean="0"/>
              <a:t>pooling</a:t>
            </a:r>
            <a:r>
              <a:rPr lang="zh-CN" altLang="en-US" baseline="0" dirty="0" smtClean="0"/>
              <a:t>之后与权重相乘并加上偏移。</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13</a:t>
            </a:fld>
            <a:endParaRPr lang="zh-CN" altLang="en-US"/>
          </a:p>
        </p:txBody>
      </p:sp>
    </p:spTree>
    <p:extLst>
      <p:ext uri="{BB962C8B-B14F-4D97-AF65-F5344CB8AC3E}">
        <p14:creationId xmlns:p14="http://schemas.microsoft.com/office/powerpoint/2010/main" val="102692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通常并不关心图像中某些特征在什么地方，更关心特征是否出现在图像中，因此神经网络需要有具有一定的平移和旋转不变性。</a:t>
            </a:r>
            <a:r>
              <a:rPr lang="en-US" altLang="zh-CN" dirty="0" smtClean="0"/>
              <a:t>Pooling</a:t>
            </a:r>
            <a:r>
              <a:rPr lang="zh-CN" altLang="en-US" dirty="0" smtClean="0"/>
              <a:t>层就是做了一个非常强的假设：当图像有小的平移时层的性质不变。左图是对空间中进行</a:t>
            </a:r>
            <a:r>
              <a:rPr lang="en-US" altLang="zh-CN" dirty="0" smtClean="0"/>
              <a:t>pooling</a:t>
            </a:r>
            <a:r>
              <a:rPr lang="zh-CN" altLang="en-US" dirty="0" smtClean="0"/>
              <a:t>，如果对不同的特征映射进行</a:t>
            </a:r>
            <a:r>
              <a:rPr lang="en-US" altLang="zh-CN" dirty="0" smtClean="0"/>
              <a:t>pool</a:t>
            </a:r>
            <a:r>
              <a:rPr lang="zh-CN" altLang="en-US" dirty="0" smtClean="0"/>
              <a:t>，则能够使得图像具有旋转不变形。当然这么做是基于我们认为图像在小的平移和旋转是应该具有不变形，否则这么做会破坏系统的性能。</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14</a:t>
            </a:fld>
            <a:endParaRPr lang="zh-CN" altLang="en-US"/>
          </a:p>
        </p:txBody>
      </p:sp>
    </p:spTree>
    <p:extLst>
      <p:ext uri="{BB962C8B-B14F-4D97-AF65-F5344CB8AC3E}">
        <p14:creationId xmlns:p14="http://schemas.microsoft.com/office/powerpoint/2010/main" val="831298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Pooling</a:t>
            </a:r>
            <a:r>
              <a:rPr lang="zh-CN" altLang="en-US" dirty="0" smtClean="0"/>
              <a:t>层的例子，</a:t>
            </a:r>
            <a:r>
              <a:rPr lang="en-US" altLang="zh-CN" dirty="0" smtClean="0"/>
              <a:t>2x2</a:t>
            </a:r>
            <a:r>
              <a:rPr lang="zh-CN" altLang="en-US" dirty="0" smtClean="0"/>
              <a:t>的核，得到每一个</a:t>
            </a:r>
            <a:r>
              <a:rPr lang="en-US" altLang="zh-CN" dirty="0" smtClean="0"/>
              <a:t>2x2</a:t>
            </a:r>
            <a:r>
              <a:rPr lang="zh-CN" altLang="en-US" dirty="0" smtClean="0"/>
              <a:t>的核内最大的元素。元素数目为</a:t>
            </a:r>
            <a:r>
              <a:rPr lang="en-US" altLang="zh-CN" dirty="0" smtClean="0"/>
              <a:t>112x112</a:t>
            </a:r>
            <a:r>
              <a:rPr lang="zh-CN" altLang="en-US" dirty="0" smtClean="0"/>
              <a:t>。</a:t>
            </a:r>
            <a:r>
              <a:rPr lang="en-US" altLang="zh-CN" dirty="0" smtClean="0"/>
              <a:t>Pooling</a:t>
            </a:r>
            <a:r>
              <a:rPr lang="zh-CN" altLang="en-US" dirty="0" smtClean="0"/>
              <a:t>层更加一般的情况是把权重和偏移考虑进去。</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15</a:t>
            </a:fld>
            <a:endParaRPr lang="zh-CN" altLang="en-US"/>
          </a:p>
        </p:txBody>
      </p:sp>
    </p:spTree>
    <p:extLst>
      <p:ext uri="{BB962C8B-B14F-4D97-AF65-F5344CB8AC3E}">
        <p14:creationId xmlns:p14="http://schemas.microsoft.com/office/powerpoint/2010/main" val="369697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卷积层能够显著的减少连接的个数，但是每一个特征映射的神经元个数并没有显著减少。</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16</a:t>
            </a:fld>
            <a:endParaRPr lang="zh-CN" altLang="en-US"/>
          </a:p>
        </p:txBody>
      </p:sp>
    </p:spTree>
    <p:extLst>
      <p:ext uri="{BB962C8B-B14F-4D97-AF65-F5344CB8AC3E}">
        <p14:creationId xmlns:p14="http://schemas.microsoft.com/office/powerpoint/2010/main" val="324342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由于我们整个</a:t>
            </a:r>
            <a:r>
              <a:rPr lang="en-US" altLang="zh-CN" dirty="0" err="1" smtClean="0"/>
              <a:t>ppt</a:t>
            </a:r>
            <a:r>
              <a:rPr lang="zh-CN" altLang="en-US" dirty="0" smtClean="0"/>
              <a:t>讲的都是</a:t>
            </a:r>
            <a:r>
              <a:rPr lang="en-US" altLang="zh-CN" dirty="0" smtClean="0"/>
              <a:t>CNN</a:t>
            </a:r>
            <a:r>
              <a:rPr lang="zh-CN" altLang="en-US" dirty="0" smtClean="0"/>
              <a:t>做分类，因此</a:t>
            </a:r>
            <a:r>
              <a:rPr lang="en-US" altLang="zh-CN" dirty="0" smtClean="0"/>
              <a:t>CNN</a:t>
            </a:r>
            <a:r>
              <a:rPr lang="zh-CN" altLang="en-US" dirty="0" smtClean="0"/>
              <a:t>的后面需要使用分类器，分类器的输入为向量，所以需要将二维图像拉直，也就是光栅化。卷积神经网络中通常用</a:t>
            </a:r>
            <a:r>
              <a:rPr lang="en-US" altLang="zh-CN" dirty="0" smtClean="0"/>
              <a:t>FC</a:t>
            </a:r>
            <a:r>
              <a:rPr lang="zh-CN" altLang="en-US" dirty="0" smtClean="0"/>
              <a:t>层来实现光栅化。</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18</a:t>
            </a:fld>
            <a:endParaRPr lang="zh-CN" altLang="en-US"/>
          </a:p>
        </p:txBody>
      </p:sp>
    </p:spTree>
    <p:extLst>
      <p:ext uri="{BB962C8B-B14F-4D97-AF65-F5344CB8AC3E}">
        <p14:creationId xmlns:p14="http://schemas.microsoft.com/office/powerpoint/2010/main" val="386178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因为神经网络本质上是一个优化问题，所以总是需要迭代来求解这个问题。所有的迭代算法都是需要给定初值和迭代步骤的，所以这里介绍下怎么给定卷积神经网络的初值并进行迭代。</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22</a:t>
            </a:fld>
            <a:endParaRPr lang="zh-CN" altLang="en-US"/>
          </a:p>
        </p:txBody>
      </p:sp>
    </p:spTree>
    <p:extLst>
      <p:ext uri="{BB962C8B-B14F-4D97-AF65-F5344CB8AC3E}">
        <p14:creationId xmlns:p14="http://schemas.microsoft.com/office/powerpoint/2010/main" val="21080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http://cs231n.github.io/transfer-learning/</a:t>
            </a:r>
            <a:r>
              <a:rPr lang="zh-CN" altLang="en-US" dirty="0" smtClean="0"/>
              <a:t>。实际中，很少有人从头开始训练整个模型，因为一般来说没有足够大的数据集。一般都是在一个非常大的数据集上（比如</a:t>
            </a:r>
            <a:r>
              <a:rPr lang="en-US" altLang="zh-CN" dirty="0" smtClean="0"/>
              <a:t>ImageNet</a:t>
            </a:r>
            <a:r>
              <a:rPr lang="zh-CN" altLang="en-US" dirty="0" smtClean="0"/>
              <a:t>）预先训练一个模型，然后用训练的模型作为初始化或者是。第一种情况是将已经训练好的网络的最后的全连接层去掉，将前面的部分作为固定的特征提取器使用，也叫作</a:t>
            </a:r>
            <a:r>
              <a:rPr lang="en-US" altLang="zh-CN" dirty="0" smtClean="0"/>
              <a:t>CNN codes</a:t>
            </a:r>
            <a:r>
              <a:rPr lang="zh-CN" altLang="en-US" dirty="0" smtClean="0"/>
              <a:t>，然后在新的数据集上训练一个分类器，用</a:t>
            </a:r>
            <a:r>
              <a:rPr lang="en-US" altLang="zh-CN" dirty="0" smtClean="0"/>
              <a:t>linear SVM</a:t>
            </a:r>
            <a:r>
              <a:rPr lang="zh-CN" altLang="en-US" dirty="0" smtClean="0"/>
              <a:t>或者是</a:t>
            </a:r>
            <a:r>
              <a:rPr lang="en-US" altLang="zh-CN" dirty="0" err="1" smtClean="0"/>
              <a:t>SoftMax</a:t>
            </a:r>
            <a:r>
              <a:rPr lang="zh-CN" altLang="en-US" dirty="0" smtClean="0"/>
              <a:t>。第二种情况是修改最后的全连接层为自己的分类器，并且使用数据集进行反向传播算法对整个网络进行训练，叫做</a:t>
            </a:r>
            <a:r>
              <a:rPr lang="en-US" altLang="zh-CN" dirty="0" smtClean="0"/>
              <a:t>Fine-Tune</a:t>
            </a:r>
            <a:r>
              <a:rPr lang="zh-CN" altLang="en-US" dirty="0" smtClean="0"/>
              <a:t>。一般来说卷积神经网络中低层的特征更加的具有一般性，而高层的特征和图像数据集更相关，因为低层特征更多的包括局部信息，高层的则包含整体的信息。对于第一种情况，因为数据集很小，最好不需要</a:t>
            </a:r>
            <a:r>
              <a:rPr lang="en-US" altLang="zh-CN" dirty="0" smtClean="0"/>
              <a:t>fine-tune</a:t>
            </a:r>
            <a:r>
              <a:rPr lang="zh-CN" altLang="en-US" dirty="0" smtClean="0"/>
              <a:t>整个网路因为可能会过拟合，因为数据和数据集相似，因此卷积神经网络的特征和数据比较相关，因此最好训练一个线性分类器。第二种情况，有大量的数据可以进行</a:t>
            </a:r>
            <a:r>
              <a:rPr lang="en-US" altLang="zh-CN" dirty="0" smtClean="0"/>
              <a:t>fine-tune</a:t>
            </a:r>
            <a:r>
              <a:rPr lang="zh-CN" altLang="en-US" dirty="0" smtClean="0"/>
              <a:t>不用担心造成过拟合；第三种情况肯定需要训练分类器，因为特征不同，所以最好从低层开始训。第四种情况可以从头开始训练，但是使用现成的网络也是可以的。</a:t>
            </a:r>
            <a:r>
              <a:rPr lang="en-US" altLang="zh-CN" sz="1200" b="0" i="0" kern="1200" dirty="0" smtClean="0">
                <a:solidFill>
                  <a:schemeClr val="tx1"/>
                </a:solidFill>
                <a:effectLst/>
                <a:latin typeface="+mn-lt"/>
                <a:ea typeface="+mn-ea"/>
                <a:cs typeface="+mn-cs"/>
              </a:rPr>
              <a:t>CIFAR-100</a:t>
            </a:r>
            <a:r>
              <a:rPr lang="zh-CN" altLang="en-US" sz="1200" b="0" i="0" kern="1200" dirty="0" smtClean="0">
                <a:solidFill>
                  <a:schemeClr val="tx1"/>
                </a:solidFill>
                <a:effectLst/>
                <a:latin typeface="+mn-lt"/>
                <a:ea typeface="+mn-ea"/>
                <a:cs typeface="+mn-cs"/>
              </a:rPr>
              <a:t>每一个类只有</a:t>
            </a:r>
            <a:r>
              <a:rPr lang="en-US" altLang="zh-CN" sz="1200" b="0" i="0" kern="1200" dirty="0" smtClean="0">
                <a:solidFill>
                  <a:schemeClr val="tx1"/>
                </a:solidFill>
                <a:effectLst/>
                <a:latin typeface="+mn-lt"/>
                <a:ea typeface="+mn-ea"/>
                <a:cs typeface="+mn-cs"/>
              </a:rPr>
              <a:t>600</a:t>
            </a:r>
            <a:r>
              <a:rPr lang="zh-CN" altLang="en-US" sz="1200" b="0" i="0" kern="1200" dirty="0" smtClean="0">
                <a:solidFill>
                  <a:schemeClr val="tx1"/>
                </a:solidFill>
                <a:effectLst/>
                <a:latin typeface="+mn-lt"/>
                <a:ea typeface="+mn-ea"/>
                <a:cs typeface="+mn-cs"/>
              </a:rPr>
              <a:t>章</a:t>
            </a:r>
            <a:r>
              <a:rPr lang="en-US" altLang="zh-CN" sz="1200" b="0" i="0" kern="1200" dirty="0" smtClean="0">
                <a:solidFill>
                  <a:schemeClr val="tx1"/>
                </a:solidFill>
                <a:effectLst/>
                <a:latin typeface="+mn-lt"/>
                <a:ea typeface="+mn-ea"/>
                <a:cs typeface="+mn-cs"/>
              </a:rPr>
              <a:t>labeled</a:t>
            </a:r>
            <a:r>
              <a:rPr lang="zh-CN" altLang="en-US" sz="1200" b="0" i="0" kern="1200" dirty="0" smtClean="0">
                <a:solidFill>
                  <a:schemeClr val="tx1"/>
                </a:solidFill>
                <a:effectLst/>
                <a:latin typeface="+mn-lt"/>
                <a:ea typeface="+mn-ea"/>
                <a:cs typeface="+mn-cs"/>
              </a:rPr>
              <a:t>的图像</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23</a:t>
            </a:fld>
            <a:endParaRPr lang="zh-CN" altLang="en-US"/>
          </a:p>
        </p:txBody>
      </p:sp>
    </p:spTree>
    <p:extLst>
      <p:ext uri="{BB962C8B-B14F-4D97-AF65-F5344CB8AC3E}">
        <p14:creationId xmlns:p14="http://schemas.microsoft.com/office/powerpoint/2010/main" val="344372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24</a:t>
            </a:fld>
            <a:endParaRPr lang="zh-CN" altLang="en-US"/>
          </a:p>
        </p:txBody>
      </p:sp>
    </p:spTree>
    <p:extLst>
      <p:ext uri="{BB962C8B-B14F-4D97-AF65-F5344CB8AC3E}">
        <p14:creationId xmlns:p14="http://schemas.microsoft.com/office/powerpoint/2010/main" val="205209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25</a:t>
            </a:fld>
            <a:endParaRPr lang="zh-CN" altLang="en-US"/>
          </a:p>
        </p:txBody>
      </p:sp>
    </p:spTree>
    <p:extLst>
      <p:ext uri="{BB962C8B-B14F-4D97-AF65-F5344CB8AC3E}">
        <p14:creationId xmlns:p14="http://schemas.microsoft.com/office/powerpoint/2010/main" val="318536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4</a:t>
            </a:fld>
            <a:endParaRPr lang="zh-CN" altLang="en-US"/>
          </a:p>
        </p:txBody>
      </p:sp>
    </p:spTree>
    <p:extLst>
      <p:ext uri="{BB962C8B-B14F-4D97-AF65-F5344CB8AC3E}">
        <p14:creationId xmlns:p14="http://schemas.microsoft.com/office/powerpoint/2010/main" val="1872941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26</a:t>
            </a:fld>
            <a:endParaRPr lang="zh-CN" altLang="en-US"/>
          </a:p>
        </p:txBody>
      </p:sp>
    </p:spTree>
    <p:extLst>
      <p:ext uri="{BB962C8B-B14F-4D97-AF65-F5344CB8AC3E}">
        <p14:creationId xmlns:p14="http://schemas.microsoft.com/office/powerpoint/2010/main" val="425285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卷积神经网络最速下降法主要求目标函数对权重和偏移的导数，从而得到待优化值得下降方向。</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27</a:t>
            </a:fld>
            <a:endParaRPr lang="zh-CN" altLang="en-US"/>
          </a:p>
        </p:txBody>
      </p:sp>
    </p:spTree>
    <p:extLst>
      <p:ext uri="{BB962C8B-B14F-4D97-AF65-F5344CB8AC3E}">
        <p14:creationId xmlns:p14="http://schemas.microsoft.com/office/powerpoint/2010/main" val="262394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Delta^l</a:t>
            </a:r>
            <a:r>
              <a:rPr lang="zh-CN" altLang="en-US" dirty="0" smtClean="0"/>
              <a:t>是列向量，</a:t>
            </a:r>
            <a:r>
              <a:rPr lang="zh-CN" altLang="en-US" baseline="0" dirty="0" smtClean="0"/>
              <a:t> 对权重的导数则为矩阵。</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28</a:t>
            </a:fld>
            <a:endParaRPr lang="zh-CN" altLang="en-US"/>
          </a:p>
        </p:txBody>
      </p:sp>
    </p:spTree>
    <p:extLst>
      <p:ext uri="{BB962C8B-B14F-4D97-AF65-F5344CB8AC3E}">
        <p14:creationId xmlns:p14="http://schemas.microsoft.com/office/powerpoint/2010/main" val="1615651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Upsampling</a:t>
            </a:r>
            <a:r>
              <a:rPr lang="zh-CN" altLang="en-US" dirty="0" smtClean="0"/>
              <a:t>就是对图像上采样，从而提高图像的分辨率，最简单的方式就是重采样并进行插值，也就是把图像恢复尺度并对每一个点使用双线性函数进行差值。</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29</a:t>
            </a:fld>
            <a:endParaRPr lang="zh-CN" altLang="en-US"/>
          </a:p>
        </p:txBody>
      </p:sp>
    </p:spTree>
    <p:extLst>
      <p:ext uri="{BB962C8B-B14F-4D97-AF65-F5344CB8AC3E}">
        <p14:creationId xmlns:p14="http://schemas.microsoft.com/office/powerpoint/2010/main" val="152079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 </a:t>
            </a:r>
            <a:r>
              <a:rPr lang="en-US" altLang="zh-CN" dirty="0" smtClean="0"/>
              <a:t>rot180</a:t>
            </a:r>
            <a:r>
              <a:rPr lang="zh-CN" altLang="en-US" dirty="0" smtClean="0"/>
              <a:t>表示将一个矩阵旋转</a:t>
            </a:r>
            <a:r>
              <a:rPr lang="en-US" altLang="zh-CN" dirty="0" smtClean="0"/>
              <a:t>180</a:t>
            </a:r>
            <a:r>
              <a:rPr lang="zh-CN" altLang="en-US" dirty="0" smtClean="0"/>
              <a:t>度，</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30</a:t>
            </a:fld>
            <a:endParaRPr lang="zh-CN" altLang="en-US"/>
          </a:p>
        </p:txBody>
      </p:sp>
    </p:spTree>
    <p:extLst>
      <p:ext uri="{BB962C8B-B14F-4D97-AF65-F5344CB8AC3E}">
        <p14:creationId xmlns:p14="http://schemas.microsoft.com/office/powerpoint/2010/main" val="1481106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http://www.robots.ox.ac.uk/~vgg/practicals/cnn</a:t>
            </a:r>
            <a:r>
              <a:rPr lang="en-US" altLang="zh-CN" dirty="0" smtClean="0"/>
              <a:t>/.</a:t>
            </a:r>
            <a:r>
              <a:rPr lang="en-US" altLang="zh-CN" sz="1200" b="0" i="0" kern="1200" dirty="0" smtClean="0">
                <a:solidFill>
                  <a:schemeClr val="tx1"/>
                </a:solidFill>
                <a:effectLst/>
                <a:latin typeface="+mn-lt"/>
                <a:ea typeface="+mn-ea"/>
                <a:cs typeface="+mn-cs"/>
              </a:rPr>
              <a:t> </a:t>
            </a:r>
            <a:r>
              <a:rPr lang="en-US" altLang="zh-CN" sz="1200" b="0" i="0" kern="1200" smtClean="0">
                <a:solidFill>
                  <a:schemeClr val="tx1"/>
                </a:solidFill>
                <a:effectLst/>
                <a:latin typeface="+mn-lt"/>
                <a:ea typeface="+mn-ea"/>
                <a:cs typeface="+mn-cs"/>
              </a:rPr>
              <a:t>ImageNet Large Scale Visual Recognition Challenge (ILSVRC) </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31</a:t>
            </a:fld>
            <a:endParaRPr lang="zh-CN" altLang="en-US"/>
          </a:p>
        </p:txBody>
      </p:sp>
    </p:spTree>
    <p:extLst>
      <p:ext uri="{BB962C8B-B14F-4D97-AF65-F5344CB8AC3E}">
        <p14:creationId xmlns:p14="http://schemas.microsoft.com/office/powerpoint/2010/main" val="291725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33</a:t>
            </a:fld>
            <a:endParaRPr lang="zh-CN" altLang="en-US"/>
          </a:p>
        </p:txBody>
      </p:sp>
    </p:spTree>
    <p:extLst>
      <p:ext uri="{BB962C8B-B14F-4D97-AF65-F5344CB8AC3E}">
        <p14:creationId xmlns:p14="http://schemas.microsoft.com/office/powerpoint/2010/main" val="265460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种可视化的方法是卷积神经网络的卷积核可视化，一般来说低层的卷积核学习的是局部的性质，深度越大，卷积核的全局信息越多。可以从卷积神经网络的卷积核中观察网络训练情况，一般来说，训的好的网络的卷积核都是平滑的，对于有噪声的情况，则说明网络训练的不够好，可能是网络训练的时间不够长，也可能是网络的正则化不过强使得参数过拟合。</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34</a:t>
            </a:fld>
            <a:endParaRPr lang="zh-CN" altLang="en-US"/>
          </a:p>
        </p:txBody>
      </p:sp>
    </p:spTree>
    <p:extLst>
      <p:ext uri="{BB962C8B-B14F-4D97-AF65-F5344CB8AC3E}">
        <p14:creationId xmlns:p14="http://schemas.microsoft.com/office/powerpoint/2010/main" val="3733195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另外一种可视化的方法是把数据集输入到网络中，查看图像中那些部分使得网络的神经元活性值最大。上面的例子是</a:t>
            </a:r>
            <a:r>
              <a:rPr lang="en-US" altLang="zh-CN" dirty="0" err="1" smtClean="0"/>
              <a:t>AlexNet</a:t>
            </a:r>
            <a:r>
              <a:rPr lang="zh-CN" altLang="en-US" dirty="0" smtClean="0"/>
              <a:t>中某一类</a:t>
            </a:r>
            <a:r>
              <a:rPr lang="en-US" altLang="zh-CN" dirty="0" smtClean="0"/>
              <a:t>Pooling layer</a:t>
            </a:r>
            <a:r>
              <a:rPr lang="zh-CN" altLang="en-US" dirty="0" smtClean="0"/>
              <a:t>的值。</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36</a:t>
            </a:fld>
            <a:endParaRPr lang="zh-CN" altLang="en-US"/>
          </a:p>
        </p:txBody>
      </p:sp>
    </p:spTree>
    <p:extLst>
      <p:ext uri="{BB962C8B-B14F-4D97-AF65-F5344CB8AC3E}">
        <p14:creationId xmlns:p14="http://schemas.microsoft.com/office/powerpoint/2010/main" val="797950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卷积神经网络可以理解成将图像经过一系列的变换，得到线性分类器可分的类，因此我们可以认为不同类图像嵌入在二维空间中的图像和低维表示有着近似一样的距离。现在有很多保持类间距离的嵌入方法，</a:t>
            </a:r>
            <a:r>
              <a:rPr lang="en-US" altLang="zh-CN" dirty="0" smtClean="0"/>
              <a:t>t-SNE</a:t>
            </a:r>
            <a:r>
              <a:rPr lang="zh-CN" altLang="en-US" dirty="0" smtClean="0"/>
              <a:t>方法就是一种方法。</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37</a:t>
            </a:fld>
            <a:endParaRPr lang="zh-CN" altLang="en-US"/>
          </a:p>
        </p:txBody>
      </p:sp>
    </p:spTree>
    <p:extLst>
      <p:ext uri="{BB962C8B-B14F-4D97-AF65-F5344CB8AC3E}">
        <p14:creationId xmlns:p14="http://schemas.microsoft.com/office/powerpoint/2010/main" val="348173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Demo</a:t>
            </a:r>
            <a:r>
              <a:rPr lang="en-US" altLang="zh-CN" baseline="0" dirty="0" smtClean="0"/>
              <a:t>: http://cs231n.github.io/convolutional-networks/</a:t>
            </a:r>
            <a:r>
              <a:rPr lang="zh-CN" altLang="en-US" baseline="0" dirty="0" smtClean="0"/>
              <a:t>。可以从滤波的角度理解图像的卷积，卷积核对应的是滤波器，用来提取特征，卷积之后的输出则是输入图像经过一个特征提取器之后的特征。不同类型的卷积方法：（</a:t>
            </a:r>
            <a:r>
              <a:rPr lang="en-US" altLang="zh-CN" baseline="0" dirty="0" smtClean="0"/>
              <a:t>1</a:t>
            </a:r>
            <a:r>
              <a:rPr lang="zh-CN" altLang="en-US" baseline="0" dirty="0" smtClean="0"/>
              <a:t>）卷积有重叠；（</a:t>
            </a:r>
            <a:r>
              <a:rPr lang="en-US" altLang="zh-CN" baseline="0" dirty="0" smtClean="0"/>
              <a:t>2</a:t>
            </a:r>
            <a:r>
              <a:rPr lang="zh-CN" altLang="en-US" baseline="0" dirty="0" smtClean="0"/>
              <a:t>）卷积区域没有重叠。</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5</a:t>
            </a:fld>
            <a:endParaRPr lang="zh-CN" altLang="en-US"/>
          </a:p>
        </p:txBody>
      </p:sp>
    </p:spTree>
    <p:extLst>
      <p:ext uri="{BB962C8B-B14F-4D97-AF65-F5344CB8AC3E}">
        <p14:creationId xmlns:p14="http://schemas.microsoft.com/office/powerpoint/2010/main" val="470766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现在我们来看看神经网络是根据图像中的哪一个部分来判断物体的类别的，常用的一种做法是遮挡图像的不同的部分，然后将图像属于该类的概率量化成图</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38</a:t>
            </a:fld>
            <a:endParaRPr lang="zh-CN" altLang="en-US"/>
          </a:p>
        </p:txBody>
      </p:sp>
    </p:spTree>
    <p:extLst>
      <p:ext uri="{BB962C8B-B14F-4D97-AF65-F5344CB8AC3E}">
        <p14:creationId xmlns:p14="http://schemas.microsoft.com/office/powerpoint/2010/main" val="1860140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a:t>
            </a:r>
            <a:r>
              <a:rPr lang="en-US" altLang="zh-CN" dirty="0" smtClean="0"/>
              <a:t>CNN</a:t>
            </a:r>
            <a:r>
              <a:rPr lang="zh-CN" altLang="en-US" dirty="0" smtClean="0"/>
              <a:t>而不适用</a:t>
            </a:r>
            <a:r>
              <a:rPr lang="en-US" altLang="zh-CN" dirty="0" smtClean="0"/>
              <a:t>FC</a:t>
            </a:r>
            <a:r>
              <a:rPr lang="zh-CN" altLang="en-US" dirty="0" smtClean="0"/>
              <a:t>的原因，能够减少参数。人的认知是从局部到全局的，而且图像的空间联系也是局部空间较为紧密，距离较远的图像像素相关性较弱。</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6</a:t>
            </a:fld>
            <a:endParaRPr lang="zh-CN" altLang="en-US"/>
          </a:p>
        </p:txBody>
      </p:sp>
    </p:spTree>
    <p:extLst>
      <p:ext uri="{BB962C8B-B14F-4D97-AF65-F5344CB8AC3E}">
        <p14:creationId xmlns:p14="http://schemas.microsoft.com/office/powerpoint/2010/main" val="245028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对图像的所有局部进行特征提取，得到图像不同的局部在同一个特征提取器下的特征。</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7</a:t>
            </a:fld>
            <a:endParaRPr lang="zh-CN" altLang="en-US"/>
          </a:p>
        </p:txBody>
      </p:sp>
    </p:spTree>
    <p:extLst>
      <p:ext uri="{BB962C8B-B14F-4D97-AF65-F5344CB8AC3E}">
        <p14:creationId xmlns:p14="http://schemas.microsoft.com/office/powerpoint/2010/main" val="397665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多卷积核是为了提取图像不同特征映射，从而得到不同图像更多的特征。对于</a:t>
            </a:r>
            <a:r>
              <a:rPr lang="en-US" altLang="zh-CN" dirty="0" smtClean="0"/>
              <a:t>RGB</a:t>
            </a:r>
            <a:r>
              <a:rPr lang="zh-CN" altLang="en-US" dirty="0" smtClean="0"/>
              <a:t>的三维图像，通常也会对不同的通道有不同的卷积核。因此可能对于不同的通道使用多个卷积核。这个</a:t>
            </a:r>
            <a:r>
              <a:rPr lang="en-US" altLang="zh-CN" dirty="0" err="1" smtClean="0"/>
              <a:t>ppt</a:t>
            </a:r>
            <a:r>
              <a:rPr lang="zh-CN" altLang="en-US" dirty="0" smtClean="0"/>
              <a:t>主要解析的是</a:t>
            </a:r>
            <a:r>
              <a:rPr lang="en-US" altLang="zh-CN" dirty="0" err="1" smtClean="0"/>
              <a:t>LeNet</a:t>
            </a:r>
            <a:r>
              <a:rPr lang="zh-CN" altLang="en-US" dirty="0" smtClean="0"/>
              <a:t>，图像都是单通道的。</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8</a:t>
            </a:fld>
            <a:endParaRPr lang="zh-CN" altLang="en-US"/>
          </a:p>
        </p:txBody>
      </p:sp>
    </p:spTree>
    <p:extLst>
      <p:ext uri="{BB962C8B-B14F-4D97-AF65-F5344CB8AC3E}">
        <p14:creationId xmlns:p14="http://schemas.microsoft.com/office/powerpoint/2010/main" val="178944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图像经过卷积并加上偏置以后经过一个激活函数</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9</a:t>
            </a:fld>
            <a:endParaRPr lang="zh-CN" altLang="en-US"/>
          </a:p>
        </p:txBody>
      </p:sp>
    </p:spTree>
    <p:extLst>
      <p:ext uri="{BB962C8B-B14F-4D97-AF65-F5344CB8AC3E}">
        <p14:creationId xmlns:p14="http://schemas.microsoft.com/office/powerpoint/2010/main" val="231747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对于多卷积核的情况，并不需要将所有的</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10</a:t>
            </a:fld>
            <a:endParaRPr lang="zh-CN" altLang="en-US"/>
          </a:p>
        </p:txBody>
      </p:sp>
    </p:spTree>
    <p:extLst>
      <p:ext uri="{BB962C8B-B14F-4D97-AF65-F5344CB8AC3E}">
        <p14:creationId xmlns:p14="http://schemas.microsoft.com/office/powerpoint/2010/main" val="422701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卷积层能够显著的减少连接的个数，但是每一个特征映射的神经元个数并没有显著减少。</a:t>
            </a:r>
            <a:endParaRPr lang="zh-CN" altLang="en-US" dirty="0"/>
          </a:p>
        </p:txBody>
      </p:sp>
      <p:sp>
        <p:nvSpPr>
          <p:cNvPr id="4" name="灯片编号占位符 3"/>
          <p:cNvSpPr>
            <a:spLocks noGrp="1"/>
          </p:cNvSpPr>
          <p:nvPr>
            <p:ph type="sldNum" sz="quarter" idx="10"/>
          </p:nvPr>
        </p:nvSpPr>
        <p:spPr/>
        <p:txBody>
          <a:bodyPr/>
          <a:lstStyle/>
          <a:p>
            <a:fld id="{1FF60446-ACB9-4409-8B28-BB8A19DF782E}" type="slidenum">
              <a:rPr lang="zh-CN" altLang="en-US" smtClean="0"/>
              <a:t>11</a:t>
            </a:fld>
            <a:endParaRPr lang="zh-CN" altLang="en-US"/>
          </a:p>
        </p:txBody>
      </p:sp>
    </p:spTree>
    <p:extLst>
      <p:ext uri="{BB962C8B-B14F-4D97-AF65-F5344CB8AC3E}">
        <p14:creationId xmlns:p14="http://schemas.microsoft.com/office/powerpoint/2010/main" val="272418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25840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3675486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180820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412213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378054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63791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215809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259699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364598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199993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B0DDE8-6B39-44A4-8C40-375EBD0519C2}" type="datetimeFigureOut">
              <a:rPr lang="zh-CN" altLang="en-US" smtClean="0"/>
              <a:t>2016/11/16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1962117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0DDE8-6B39-44A4-8C40-375EBD0519C2}" type="datetimeFigureOut">
              <a:rPr lang="zh-CN" altLang="en-US" smtClean="0"/>
              <a:t>2016/11/16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88526-12D7-48C2-AA9B-42E57D696E45}" type="slidenum">
              <a:rPr lang="zh-CN" altLang="en-US" smtClean="0"/>
              <a:t>‹#›</a:t>
            </a:fld>
            <a:endParaRPr lang="zh-CN" altLang="en-US"/>
          </a:p>
        </p:txBody>
      </p:sp>
    </p:spTree>
    <p:extLst>
      <p:ext uri="{BB962C8B-B14F-4D97-AF65-F5344CB8AC3E}">
        <p14:creationId xmlns:p14="http://schemas.microsoft.com/office/powerpoint/2010/main" val="1285635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2.wmf"/><Relationship Id="rId3" Type="http://schemas.openxmlformats.org/officeDocument/2006/relationships/notesSlide" Target="../notesSlides/notesSlide20.xml"/><Relationship Id="rId7" Type="http://schemas.openxmlformats.org/officeDocument/2006/relationships/image" Target="../media/image46.png"/><Relationship Id="rId12"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png"/><Relationship Id="rId11" Type="http://schemas.openxmlformats.org/officeDocument/2006/relationships/image" Target="../media/image41.wmf"/><Relationship Id="rId5" Type="http://schemas.openxmlformats.org/officeDocument/2006/relationships/image" Target="../media/image44.png"/><Relationship Id="rId10" Type="http://schemas.openxmlformats.org/officeDocument/2006/relationships/oleObject" Target="../embeddings/oleObject3.bin"/><Relationship Id="rId4" Type="http://schemas.openxmlformats.org/officeDocument/2006/relationships/image" Target="../media/image43.png"/><Relationship Id="rId9" Type="http://schemas.openxmlformats.org/officeDocument/2006/relationships/image" Target="../media/image40.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4.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11851"/>
            <a:ext cx="9144000" cy="2210190"/>
          </a:xfrm>
        </p:spPr>
        <p:txBody>
          <a:bodyPr>
            <a:normAutofit/>
          </a:bodyPr>
          <a:lstStyle/>
          <a:p>
            <a:r>
              <a:rPr lang="en-US" altLang="zh-CN" sz="4800" dirty="0" smtClean="0">
                <a:latin typeface="Times New Roman"/>
                <a:cs typeface="Times New Roman"/>
              </a:rPr>
              <a:t>Convolutional Neural Networks</a:t>
            </a:r>
            <a:endParaRPr lang="zh-CN" altLang="en-US" sz="4800" dirty="0">
              <a:latin typeface="Times New Roman"/>
              <a:cs typeface="Times New Roman"/>
            </a:endParaRPr>
          </a:p>
        </p:txBody>
      </p:sp>
      <p:sp>
        <p:nvSpPr>
          <p:cNvPr id="4" name="副标题 3"/>
          <p:cNvSpPr>
            <a:spLocks noGrp="1"/>
          </p:cNvSpPr>
          <p:nvPr>
            <p:ph type="subTitle" idx="1"/>
          </p:nvPr>
        </p:nvSpPr>
        <p:spPr>
          <a:xfrm>
            <a:off x="1597272" y="3919523"/>
            <a:ext cx="9144000" cy="1655762"/>
          </a:xfrm>
        </p:spPr>
        <p:txBody>
          <a:bodyPr>
            <a:normAutofit/>
          </a:bodyPr>
          <a:lstStyle/>
          <a:p>
            <a:r>
              <a:rPr kumimoji="1" lang="en-US" altLang="zh-CN" sz="3600" dirty="0" smtClean="0">
                <a:latin typeface="Times New Roman"/>
                <a:cs typeface="Times New Roman"/>
              </a:rPr>
              <a:t>							Li </a:t>
            </a:r>
            <a:r>
              <a:rPr kumimoji="1" lang="en-US" altLang="zh-CN" sz="3600" dirty="0">
                <a:latin typeface="Times New Roman"/>
                <a:cs typeface="Times New Roman"/>
              </a:rPr>
              <a:t>J</a:t>
            </a:r>
            <a:r>
              <a:rPr kumimoji="1" lang="en-US" altLang="zh-CN" sz="3600" dirty="0" smtClean="0">
                <a:latin typeface="Times New Roman"/>
                <a:cs typeface="Times New Roman"/>
              </a:rPr>
              <a:t>ian</a:t>
            </a:r>
            <a:endParaRPr kumimoji="1" lang="zh-CN" altLang="en-US" sz="3600" dirty="0">
              <a:latin typeface="Times New Roman"/>
              <a:cs typeface="Times New Roman"/>
            </a:endParaRPr>
          </a:p>
        </p:txBody>
      </p:sp>
      <p:sp>
        <p:nvSpPr>
          <p:cNvPr id="5" name="文本框 4"/>
          <p:cNvSpPr txBox="1"/>
          <p:nvPr/>
        </p:nvSpPr>
        <p:spPr>
          <a:xfrm>
            <a:off x="4802827" y="5575285"/>
            <a:ext cx="3903633" cy="923330"/>
          </a:xfrm>
          <a:prstGeom prst="rect">
            <a:avLst/>
          </a:prstGeom>
          <a:noFill/>
        </p:spPr>
        <p:txBody>
          <a:bodyPr wrap="none" rtlCol="0">
            <a:spAutoFit/>
          </a:bodyPr>
          <a:lstStyle/>
          <a:p>
            <a:r>
              <a:rPr kumimoji="1" lang="en-US" altLang="zh-CN" dirty="0" smtClean="0">
                <a:latin typeface="Times New Roman" panose="02020603050405020304" pitchFamily="18" charset="0"/>
                <a:cs typeface="Times New Roman" panose="02020603050405020304" pitchFamily="18" charset="0"/>
              </a:rPr>
              <a:t>Cs213n.github.io Stanford </a:t>
            </a:r>
            <a:r>
              <a:rPr kumimoji="1" lang="en-US" altLang="zh-CN" dirty="0" err="1" smtClean="0">
                <a:latin typeface="Times New Roman" panose="02020603050405020304" pitchFamily="18" charset="0"/>
                <a:cs typeface="Times New Roman" panose="02020603050405020304" pitchFamily="18" charset="0"/>
              </a:rPr>
              <a:t>LiFeiFei</a:t>
            </a:r>
            <a:endParaRPr kumimoji="1" lang="en-US" altLang="zh-CN" dirty="0" smtClean="0">
              <a:latin typeface="Times New Roman" panose="02020603050405020304" pitchFamily="18" charset="0"/>
              <a:cs typeface="Times New Roman" panose="02020603050405020304" pitchFamily="18" charset="0"/>
            </a:endParaRPr>
          </a:p>
          <a:p>
            <a:r>
              <a:rPr kumimoji="1" lang="en-US" altLang="zh-CN" dirty="0" smtClean="0">
                <a:latin typeface="Times New Roman" panose="02020603050405020304" pitchFamily="18" charset="0"/>
                <a:cs typeface="Times New Roman" panose="02020603050405020304" pitchFamily="18" charset="0"/>
              </a:rPr>
              <a:t>Deep learning book </a:t>
            </a:r>
          </a:p>
          <a:p>
            <a:r>
              <a:rPr kumimoji="1" lang="zh-CN" altLang="en-US" dirty="0">
                <a:latin typeface="Times New Roman" panose="02020603050405020304" pitchFamily="18" charset="0"/>
                <a:cs typeface="Times New Roman" panose="02020603050405020304" pitchFamily="18" charset="0"/>
              </a:rPr>
              <a:t>技术向：一文读懂卷积神经网络</a:t>
            </a:r>
            <a:r>
              <a:rPr kumimoji="1" lang="en-US" altLang="zh-CN" dirty="0">
                <a:latin typeface="Times New Roman" panose="02020603050405020304" pitchFamily="18" charset="0"/>
                <a:cs typeface="Times New Roman" panose="02020603050405020304" pitchFamily="18" charset="0"/>
              </a:rPr>
              <a:t>CNN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5662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Connection Table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Full Connected is not necessary</a:t>
            </a:r>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latin typeface="Times New Roman" panose="02020603050405020304" pitchFamily="18" charset="0"/>
                <a:cs typeface="Times New Roman" panose="02020603050405020304" pitchFamily="18" charset="0"/>
              </a:rPr>
              <a:t>Pooling over different feature maps is also OK</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981513640"/>
              </p:ext>
            </p:extLst>
          </p:nvPr>
        </p:nvGraphicFramePr>
        <p:xfrm>
          <a:off x="2797175" y="2560638"/>
          <a:ext cx="6365875" cy="1819275"/>
        </p:xfrm>
        <a:graphic>
          <a:graphicData uri="http://schemas.openxmlformats.org/presentationml/2006/ole">
            <mc:AlternateContent xmlns:mc="http://schemas.openxmlformats.org/markup-compatibility/2006">
              <mc:Choice xmlns:v="urn:schemas-microsoft-com:vml" Requires="v">
                <p:oleObj spid="_x0000_s2207" name="Equation" r:id="rId4" imgW="2489040" imgH="711000" progId="Equation.DSMT4">
                  <p:embed/>
                </p:oleObj>
              </mc:Choice>
              <mc:Fallback>
                <p:oleObj name="Equation" r:id="rId4" imgW="2489040" imgH="711000" progId="Equation.DSMT4">
                  <p:embed/>
                  <p:pic>
                    <p:nvPicPr>
                      <p:cNvPr id="0" name=""/>
                      <p:cNvPicPr/>
                      <p:nvPr/>
                    </p:nvPicPr>
                    <p:blipFill>
                      <a:blip r:embed="rId5"/>
                      <a:stretch>
                        <a:fillRect/>
                      </a:stretch>
                    </p:blipFill>
                    <p:spPr>
                      <a:xfrm>
                        <a:off x="2797175" y="2560638"/>
                        <a:ext cx="6365875" cy="1819275"/>
                      </a:xfrm>
                      <a:prstGeom prst="rect">
                        <a:avLst/>
                      </a:prstGeom>
                    </p:spPr>
                  </p:pic>
                </p:oleObj>
              </mc:Fallback>
            </mc:AlternateContent>
          </a:graphicData>
        </a:graphic>
      </p:graphicFrame>
    </p:spTree>
    <p:extLst>
      <p:ext uri="{BB962C8B-B14F-4D97-AF65-F5344CB8AC3E}">
        <p14:creationId xmlns:p14="http://schemas.microsoft.com/office/powerpoint/2010/main" val="266898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latin typeface="Times New Roman" panose="02020603050405020304" pitchFamily="18" charset="0"/>
                <a:cs typeface="Times New Roman" panose="02020603050405020304" pitchFamily="18" charset="0"/>
              </a:rPr>
              <a:t>Parameter Reduction</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554037"/>
            <a:ext cx="10515600" cy="5183647"/>
          </a:xfrm>
        </p:spPr>
        <p:txBody>
          <a:bodyPr>
            <a:normAutofit fontScale="85000" lnSpcReduction="20000"/>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pPr marL="0" indent="0" algn="ctr">
              <a:buNone/>
            </a:pPr>
            <a:endParaRPr kumimoji="1" lang="en-US" altLang="zh-CN" dirty="0"/>
          </a:p>
          <a:p>
            <a:endParaRPr kumimoji="1" lang="en-US" altLang="zh-CN" dirty="0" smtClean="0"/>
          </a:p>
          <a:p>
            <a:r>
              <a:rPr kumimoji="1" lang="en-US" altLang="zh-CN" dirty="0" smtClean="0">
                <a:latin typeface="Times New Roman" panose="02020603050405020304" pitchFamily="18" charset="0"/>
                <a:cs typeface="Times New Roman" panose="02020603050405020304" pitchFamily="18" charset="0"/>
              </a:rPr>
              <a:t>Full Connected Layer</a:t>
            </a:r>
          </a:p>
          <a:p>
            <a:pPr lvl="1"/>
            <a:r>
              <a:rPr kumimoji="1" lang="en-US" altLang="zh-CN" dirty="0" smtClean="0">
                <a:latin typeface="Times New Roman" panose="02020603050405020304" pitchFamily="18" charset="0"/>
                <a:cs typeface="Times New Roman" panose="02020603050405020304" pitchFamily="18" charset="0"/>
              </a:rPr>
              <a:t>(1+32x32)x32x32 = 1049600 parameters </a:t>
            </a:r>
          </a:p>
          <a:p>
            <a:pPr lvl="1"/>
            <a:r>
              <a:rPr kumimoji="1" lang="en-US" altLang="zh-CN" dirty="0">
                <a:latin typeface="Times New Roman" panose="02020603050405020304" pitchFamily="18" charset="0"/>
                <a:cs typeface="Times New Roman" panose="02020603050405020304" pitchFamily="18" charset="0"/>
              </a:rPr>
              <a:t>connections</a:t>
            </a:r>
            <a:r>
              <a:rPr kumimoji="1" lang="en-US" altLang="zh-CN" dirty="0" smtClean="0">
                <a:latin typeface="Times New Roman" panose="02020603050405020304" pitchFamily="18" charset="0"/>
                <a:cs typeface="Times New Roman" panose="02020603050405020304" pitchFamily="18" charset="0"/>
              </a:rPr>
              <a:t> : (32 x 32)  x (32 x 32) = 1048576</a:t>
            </a:r>
          </a:p>
          <a:p>
            <a:pPr lvl="1"/>
            <a:r>
              <a:rPr kumimoji="1" lang="en-US" altLang="zh-CN" dirty="0" smtClean="0">
                <a:latin typeface="Times New Roman" panose="02020603050405020304" pitchFamily="18" charset="0"/>
                <a:cs typeface="Times New Roman" panose="02020603050405020304" pitchFamily="18" charset="0"/>
              </a:rPr>
              <a:t>Output: 32 x 32 = 1024</a:t>
            </a:r>
            <a:endParaRPr kumimoji="1" lang="en-US" altLang="zh-CN" dirty="0">
              <a:latin typeface="Times New Roman" panose="02020603050405020304" pitchFamily="18" charset="0"/>
              <a:cs typeface="Times New Roman" panose="02020603050405020304" pitchFamily="18" charset="0"/>
            </a:endParaRPr>
          </a:p>
          <a:p>
            <a:r>
              <a:rPr kumimoji="1" lang="en-US" altLang="zh-CN" dirty="0" smtClean="0">
                <a:latin typeface="Times New Roman" panose="02020603050405020304" pitchFamily="18" charset="0"/>
                <a:cs typeface="Times New Roman" panose="02020603050405020304" pitchFamily="18" charset="0"/>
              </a:rPr>
              <a:t>Convolution Layer</a:t>
            </a:r>
          </a:p>
          <a:p>
            <a:pPr lvl="1"/>
            <a:r>
              <a:rPr kumimoji="1" lang="en-US" altLang="zh-CN" dirty="0" smtClean="0">
                <a:latin typeface="Times New Roman" panose="02020603050405020304" pitchFamily="18" charset="0"/>
                <a:cs typeface="Times New Roman" panose="02020603050405020304" pitchFamily="18" charset="0"/>
              </a:rPr>
              <a:t>Parameters numbers: 5x5x6 + 6 = 156</a:t>
            </a:r>
          </a:p>
          <a:p>
            <a:pPr lvl="1"/>
            <a:r>
              <a:rPr kumimoji="1" lang="en-US" altLang="zh-CN" dirty="0" smtClean="0">
                <a:latin typeface="Times New Roman" panose="02020603050405020304" pitchFamily="18" charset="0"/>
                <a:cs typeface="Times New Roman" panose="02020603050405020304" pitchFamily="18" charset="0"/>
              </a:rPr>
              <a:t>Connection numbers: 156 x (28 x 28) = 122304</a:t>
            </a:r>
          </a:p>
          <a:p>
            <a:pPr lvl="1"/>
            <a:r>
              <a:rPr kumimoji="1" lang="en-US" altLang="zh-CN" dirty="0" smtClean="0">
                <a:latin typeface="Times New Roman" panose="02020603050405020304" pitchFamily="18" charset="0"/>
                <a:cs typeface="Times New Roman" panose="02020603050405020304" pitchFamily="18" charset="0"/>
              </a:rPr>
              <a:t>Output: (32 – 5 + 1) x (32 – 5 + 1) x 6 = 784 x 6 = 4704</a:t>
            </a:r>
            <a:endParaRPr kumimoji="1" lang="en-US" altLang="zh-CN" dirty="0">
              <a:latin typeface="Times New Roman" panose="02020603050405020304" pitchFamily="18" charset="0"/>
              <a:cs typeface="Times New Roman" panose="02020603050405020304" pitchFamily="18" charset="0"/>
            </a:endParaRPr>
          </a:p>
          <a:p>
            <a:endParaRPr kumimoji="1" lang="zh-CN" altLang="en-US" dirty="0" smtClean="0"/>
          </a:p>
          <a:p>
            <a:endParaRPr kumimoji="1" lang="en-US" altLang="zh-CN" i="1" dirty="0" smtClean="0"/>
          </a:p>
        </p:txBody>
      </p:sp>
      <p:pic>
        <p:nvPicPr>
          <p:cNvPr id="4" name="图片 3"/>
          <p:cNvPicPr>
            <a:picLocks noChangeAspect="1"/>
          </p:cNvPicPr>
          <p:nvPr/>
        </p:nvPicPr>
        <p:blipFill>
          <a:blip r:embed="rId3"/>
          <a:stretch>
            <a:fillRect/>
          </a:stretch>
        </p:blipFill>
        <p:spPr>
          <a:xfrm>
            <a:off x="2053943" y="1670985"/>
            <a:ext cx="8930491" cy="2527309"/>
          </a:xfrm>
          <a:prstGeom prst="rect">
            <a:avLst/>
          </a:prstGeom>
        </p:spPr>
      </p:pic>
      <p:sp>
        <p:nvSpPr>
          <p:cNvPr id="7" name="矩形 6"/>
          <p:cNvSpPr/>
          <p:nvPr/>
        </p:nvSpPr>
        <p:spPr>
          <a:xfrm>
            <a:off x="2286000" y="1670985"/>
            <a:ext cx="992459" cy="5369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633181" y="4234423"/>
            <a:ext cx="954107"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LeNet-5</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1293541" y="1148576"/>
            <a:ext cx="2921620" cy="293277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8091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Zero Padding Controls Size</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3"/>
          <a:stretch>
            <a:fillRect/>
          </a:stretch>
        </p:blipFill>
        <p:spPr>
          <a:xfrm>
            <a:off x="3049296" y="1825625"/>
            <a:ext cx="6093408" cy="4351338"/>
          </a:xfrm>
          <a:prstGeom prst="rect">
            <a:avLst/>
          </a:prstGeom>
        </p:spPr>
      </p:pic>
    </p:spTree>
    <p:extLst>
      <p:ext uri="{BB962C8B-B14F-4D97-AF65-F5344CB8AC3E}">
        <p14:creationId xmlns:p14="http://schemas.microsoft.com/office/powerpoint/2010/main" val="229091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latin typeface="Times New Roman" panose="02020603050405020304" pitchFamily="18" charset="0"/>
                <a:cs typeface="Times New Roman" panose="02020603050405020304" pitchFamily="18" charset="0"/>
              </a:rPr>
              <a:t>Pooling Layer</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kumimoji="1" lang="en-US" altLang="zh-CN" dirty="0" smtClean="0">
                <a:latin typeface="Times New Roman" panose="02020603050405020304" pitchFamily="18" charset="0"/>
                <a:cs typeface="Times New Roman" panose="02020603050405020304" pitchFamily="18" charset="0"/>
              </a:rPr>
              <a:t>High-dimension Features</a:t>
            </a:r>
          </a:p>
          <a:p>
            <a:pPr lvl="1"/>
            <a:r>
              <a:rPr kumimoji="1" lang="en-US" altLang="zh-CN" dirty="0" smtClean="0">
                <a:latin typeface="Times New Roman" panose="02020603050405020304" pitchFamily="18" charset="0"/>
                <a:cs typeface="Times New Roman" panose="02020603050405020304" pitchFamily="18" charset="0"/>
              </a:rPr>
              <a:t>Overfitting (</a:t>
            </a:r>
            <a:r>
              <a:rPr kumimoji="1" lang="en-US" altLang="zh-CN" dirty="0" err="1" smtClean="0">
                <a:latin typeface="Times New Roman" panose="02020603050405020304" pitchFamily="18" charset="0"/>
                <a:cs typeface="Times New Roman" panose="02020603050405020304" pitchFamily="18" charset="0"/>
              </a:rPr>
              <a:t>DownSampling</a:t>
            </a:r>
            <a:r>
              <a:rPr kumimoji="1" lang="en-US" altLang="zh-CN" dirty="0" smtClean="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smtClean="0">
                <a:latin typeface="Times New Roman" panose="02020603050405020304" pitchFamily="18" charset="0"/>
                <a:cs typeface="Times New Roman" panose="02020603050405020304" pitchFamily="18" charset="0"/>
              </a:rPr>
              <a:t>High Computation requirement</a:t>
            </a:r>
          </a:p>
          <a:p>
            <a:r>
              <a:rPr kumimoji="1" lang="en-US" altLang="zh-CN" dirty="0" smtClean="0">
                <a:latin typeface="Times New Roman" panose="02020603050405020304" pitchFamily="18" charset="0"/>
                <a:cs typeface="Times New Roman" panose="02020603050405020304" pitchFamily="18" charset="0"/>
              </a:rPr>
              <a:t>Max Pooling</a:t>
            </a:r>
          </a:p>
        </p:txBody>
      </p:sp>
      <p:pic>
        <p:nvPicPr>
          <p:cNvPr id="4" name="图片 3"/>
          <p:cNvPicPr>
            <a:picLocks noChangeAspect="1"/>
          </p:cNvPicPr>
          <p:nvPr/>
        </p:nvPicPr>
        <p:blipFill>
          <a:blip r:embed="rId3"/>
          <a:stretch>
            <a:fillRect/>
          </a:stretch>
        </p:blipFill>
        <p:spPr>
          <a:xfrm>
            <a:off x="339497" y="4553867"/>
            <a:ext cx="6439101" cy="2214110"/>
          </a:xfrm>
          <a:prstGeom prst="rect">
            <a:avLst/>
          </a:prstGeom>
        </p:spPr>
      </p:pic>
      <p:pic>
        <p:nvPicPr>
          <p:cNvPr id="5" name="图片 4"/>
          <p:cNvPicPr>
            <a:picLocks noChangeAspect="1"/>
          </p:cNvPicPr>
          <p:nvPr/>
        </p:nvPicPr>
        <p:blipFill>
          <a:blip r:embed="rId4"/>
          <a:stretch>
            <a:fillRect/>
          </a:stretch>
        </p:blipFill>
        <p:spPr>
          <a:xfrm>
            <a:off x="1972755" y="3598371"/>
            <a:ext cx="6669741" cy="955496"/>
          </a:xfrm>
          <a:prstGeom prst="rect">
            <a:avLst/>
          </a:prstGeom>
        </p:spPr>
      </p:pic>
    </p:spTree>
    <p:extLst>
      <p:ext uri="{BB962C8B-B14F-4D97-AF65-F5344CB8AC3E}">
        <p14:creationId xmlns:p14="http://schemas.microsoft.com/office/powerpoint/2010/main" val="138969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Invariance by Pooling Layer</a:t>
            </a:r>
            <a:endParaRPr lang="zh-CN" altLang="en-US" dirty="0">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idx="1"/>
          </p:nvPr>
        </p:nvPicPr>
        <p:blipFill>
          <a:blip r:embed="rId3"/>
          <a:stretch>
            <a:fillRect/>
          </a:stretch>
        </p:blipFill>
        <p:spPr>
          <a:xfrm>
            <a:off x="497304" y="1846858"/>
            <a:ext cx="3894959" cy="3290755"/>
          </a:xfrm>
          <a:prstGeom prst="rect">
            <a:avLst/>
          </a:prstGeom>
        </p:spPr>
      </p:pic>
      <p:pic>
        <p:nvPicPr>
          <p:cNvPr id="6" name="内容占位符 3"/>
          <p:cNvPicPr>
            <a:picLocks noChangeAspect="1"/>
          </p:cNvPicPr>
          <p:nvPr/>
        </p:nvPicPr>
        <p:blipFill>
          <a:blip r:embed="rId4"/>
          <a:stretch>
            <a:fillRect/>
          </a:stretch>
        </p:blipFill>
        <p:spPr>
          <a:xfrm>
            <a:off x="4568727" y="1846858"/>
            <a:ext cx="6975074" cy="4351338"/>
          </a:xfrm>
          <a:prstGeom prst="rect">
            <a:avLst/>
          </a:prstGeom>
        </p:spPr>
      </p:pic>
    </p:spTree>
    <p:extLst>
      <p:ext uri="{BB962C8B-B14F-4D97-AF65-F5344CB8AC3E}">
        <p14:creationId xmlns:p14="http://schemas.microsoft.com/office/powerpoint/2010/main" val="158860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Pooling with </a:t>
            </a:r>
            <a:r>
              <a:rPr lang="en-US" altLang="zh-CN" dirty="0" err="1" smtClean="0">
                <a:latin typeface="Times New Roman" panose="02020603050405020304" pitchFamily="18" charset="0"/>
                <a:cs typeface="Times New Roman" panose="02020603050405020304" pitchFamily="18" charset="0"/>
              </a:rPr>
              <a:t>DownSampling</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6224336" y="4130063"/>
            <a:ext cx="3262870" cy="2503585"/>
          </a:xfrm>
          <a:prstGeom prst="rect">
            <a:avLst/>
          </a:prstGeom>
        </p:spPr>
      </p:pic>
      <p:pic>
        <p:nvPicPr>
          <p:cNvPr id="6" name="图片 5"/>
          <p:cNvPicPr>
            <a:picLocks noChangeAspect="1"/>
          </p:cNvPicPr>
          <p:nvPr/>
        </p:nvPicPr>
        <p:blipFill>
          <a:blip r:embed="rId4"/>
          <a:stretch>
            <a:fillRect/>
          </a:stretch>
        </p:blipFill>
        <p:spPr>
          <a:xfrm>
            <a:off x="6096000" y="1563964"/>
            <a:ext cx="5676537" cy="2619053"/>
          </a:xfrm>
          <a:prstGeom prst="rect">
            <a:avLst/>
          </a:prstGeom>
        </p:spPr>
      </p:pic>
      <p:pic>
        <p:nvPicPr>
          <p:cNvPr id="7" name="内容占位符 3"/>
          <p:cNvPicPr>
            <a:picLocks noChangeAspect="1"/>
          </p:cNvPicPr>
          <p:nvPr/>
        </p:nvPicPr>
        <p:blipFill rotWithShape="1">
          <a:blip r:embed="rId5"/>
          <a:srcRect l="4866" r="4188"/>
          <a:stretch/>
        </p:blipFill>
        <p:spPr>
          <a:xfrm>
            <a:off x="576378" y="4183017"/>
            <a:ext cx="4799995" cy="1866546"/>
          </a:xfrm>
          <a:prstGeom prst="rect">
            <a:avLst/>
          </a:prstGeom>
        </p:spPr>
      </p:pic>
      <p:pic>
        <p:nvPicPr>
          <p:cNvPr id="8" name="图片 7"/>
          <p:cNvPicPr>
            <a:picLocks noChangeAspect="1"/>
          </p:cNvPicPr>
          <p:nvPr/>
        </p:nvPicPr>
        <p:blipFill rotWithShape="1">
          <a:blip r:embed="rId6"/>
          <a:srcRect r="5755"/>
          <a:stretch/>
        </p:blipFill>
        <p:spPr>
          <a:xfrm>
            <a:off x="838200" y="2106271"/>
            <a:ext cx="4862952" cy="1251557"/>
          </a:xfrm>
          <a:prstGeom prst="rect">
            <a:avLst/>
          </a:prstGeom>
        </p:spPr>
      </p:pic>
    </p:spTree>
    <p:extLst>
      <p:ext uri="{BB962C8B-B14F-4D97-AF65-F5344CB8AC3E}">
        <p14:creationId xmlns:p14="http://schemas.microsoft.com/office/powerpoint/2010/main" val="34729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latin typeface="Times New Roman" panose="02020603050405020304" pitchFamily="18" charset="0"/>
                <a:cs typeface="Times New Roman" panose="02020603050405020304" pitchFamily="18" charset="0"/>
              </a:rPr>
              <a:t>Parameter Reduction</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554037"/>
            <a:ext cx="10515600" cy="5183647"/>
          </a:xfrm>
        </p:spPr>
        <p:txBody>
          <a:bodyPr>
            <a:normAutofit lnSpcReduction="10000"/>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pPr marL="0" indent="0" algn="ctr">
              <a:buNone/>
            </a:pPr>
            <a:endParaRPr kumimoji="1" lang="en-US" altLang="zh-CN" dirty="0"/>
          </a:p>
          <a:p>
            <a:endParaRPr kumimoji="1" lang="en-US" altLang="zh-CN" dirty="0" smtClean="0"/>
          </a:p>
          <a:p>
            <a:r>
              <a:rPr kumimoji="1" lang="en-US" altLang="zh-CN" dirty="0" smtClean="0">
                <a:latin typeface="Times New Roman" panose="02020603050405020304" pitchFamily="18" charset="0"/>
                <a:cs typeface="Times New Roman" panose="02020603050405020304" pitchFamily="18" charset="0"/>
              </a:rPr>
              <a:t>Convolution Layer</a:t>
            </a:r>
          </a:p>
          <a:p>
            <a:pPr lvl="1"/>
            <a:r>
              <a:rPr kumimoji="1" lang="en-US" altLang="zh-CN" dirty="0" smtClean="0">
                <a:latin typeface="Times New Roman" panose="02020603050405020304" pitchFamily="18" charset="0"/>
                <a:cs typeface="Times New Roman" panose="02020603050405020304" pitchFamily="18" charset="0"/>
              </a:rPr>
              <a:t>Parameters numbers: 6 x (1 + 1) = 12</a:t>
            </a:r>
          </a:p>
          <a:p>
            <a:pPr lvl="1"/>
            <a:r>
              <a:rPr kumimoji="1" lang="en-US" altLang="zh-CN" dirty="0" smtClean="0">
                <a:latin typeface="Times New Roman" panose="02020603050405020304" pitchFamily="18" charset="0"/>
                <a:cs typeface="Times New Roman" panose="02020603050405020304" pitchFamily="18" charset="0"/>
              </a:rPr>
              <a:t>Connection numbers: 156 x (28 x 28) = 6 x 196 x (4 + 1) = 122304</a:t>
            </a:r>
          </a:p>
          <a:p>
            <a:pPr lvl="1"/>
            <a:r>
              <a:rPr kumimoji="1" lang="en-US" altLang="zh-CN" dirty="0" smtClean="0">
                <a:latin typeface="Times New Roman" panose="02020603050405020304" pitchFamily="18" charset="0"/>
                <a:cs typeface="Times New Roman" panose="02020603050405020304" pitchFamily="18" charset="0"/>
              </a:rPr>
              <a:t>Output: 14  x 14 = 196</a:t>
            </a:r>
            <a:endParaRPr kumimoji="1" lang="en-US" altLang="zh-CN" dirty="0">
              <a:latin typeface="Times New Roman" panose="02020603050405020304" pitchFamily="18" charset="0"/>
              <a:cs typeface="Times New Roman" panose="02020603050405020304" pitchFamily="18" charset="0"/>
            </a:endParaRPr>
          </a:p>
          <a:p>
            <a:endParaRPr kumimoji="1" lang="zh-CN" altLang="en-US" dirty="0" smtClean="0"/>
          </a:p>
          <a:p>
            <a:endParaRPr kumimoji="1" lang="en-US" altLang="zh-CN" i="1" dirty="0" smtClean="0"/>
          </a:p>
        </p:txBody>
      </p:sp>
      <p:pic>
        <p:nvPicPr>
          <p:cNvPr id="4" name="图片 3"/>
          <p:cNvPicPr>
            <a:picLocks noChangeAspect="1"/>
          </p:cNvPicPr>
          <p:nvPr/>
        </p:nvPicPr>
        <p:blipFill>
          <a:blip r:embed="rId3"/>
          <a:stretch>
            <a:fillRect/>
          </a:stretch>
        </p:blipFill>
        <p:spPr>
          <a:xfrm>
            <a:off x="2053943" y="1670985"/>
            <a:ext cx="8930491" cy="2527309"/>
          </a:xfrm>
          <a:prstGeom prst="rect">
            <a:avLst/>
          </a:prstGeom>
        </p:spPr>
      </p:pic>
      <p:sp>
        <p:nvSpPr>
          <p:cNvPr id="7" name="矩形 6"/>
          <p:cNvSpPr/>
          <p:nvPr/>
        </p:nvSpPr>
        <p:spPr>
          <a:xfrm>
            <a:off x="3718931" y="1693294"/>
            <a:ext cx="1256632" cy="5369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898995" y="4222992"/>
            <a:ext cx="925638" cy="369332"/>
          </a:xfrm>
          <a:prstGeom prst="rect">
            <a:avLst/>
          </a:prstGeom>
          <a:noFill/>
        </p:spPr>
        <p:txBody>
          <a:bodyPr wrap="none" rtlCol="0">
            <a:spAutoFit/>
          </a:bodyPr>
          <a:lstStyle/>
          <a:p>
            <a:r>
              <a:rPr lang="en-US" altLang="zh-CN" dirty="0" smtClean="0"/>
              <a:t>LeNet-5</a:t>
            </a:r>
            <a:endParaRPr lang="zh-CN" altLang="en-US" dirty="0"/>
          </a:p>
        </p:txBody>
      </p:sp>
      <p:sp>
        <p:nvSpPr>
          <p:cNvPr id="9" name="矩形 8"/>
          <p:cNvSpPr/>
          <p:nvPr/>
        </p:nvSpPr>
        <p:spPr>
          <a:xfrm>
            <a:off x="3597568" y="1382751"/>
            <a:ext cx="2921620" cy="281554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0475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Different </a:t>
            </a:r>
            <a:r>
              <a:rPr lang="en-US" altLang="zh-CN" dirty="0" err="1">
                <a:latin typeface="Times New Roman" panose="02020603050405020304" pitchFamily="18" charset="0"/>
                <a:cs typeface="Times New Roman" panose="02020603050405020304" pitchFamily="18" charset="0"/>
              </a:rPr>
              <a:t>taxonology</a:t>
            </a:r>
            <a:endParaRPr lang="zh-CN" altLang="en-US" dirty="0">
              <a:latin typeface="Times New Roman" panose="02020603050405020304" pitchFamily="18" charset="0"/>
              <a:cs typeface="Times New Roman" panose="02020603050405020304" pitchFamily="18" charset="0"/>
            </a:endParaRPr>
          </a:p>
        </p:txBody>
      </p:sp>
      <p:pic>
        <p:nvPicPr>
          <p:cNvPr id="8" name="内容占位符 7"/>
          <p:cNvPicPr>
            <a:picLocks noGrp="1" noChangeAspect="1"/>
          </p:cNvPicPr>
          <p:nvPr>
            <p:ph idx="1"/>
          </p:nvPr>
        </p:nvPicPr>
        <p:blipFill>
          <a:blip r:embed="rId2"/>
          <a:stretch>
            <a:fillRect/>
          </a:stretch>
        </p:blipFill>
        <p:spPr>
          <a:xfrm>
            <a:off x="3548177" y="1825625"/>
            <a:ext cx="5095645" cy="4351338"/>
          </a:xfrm>
          <a:prstGeom prst="rect">
            <a:avLst/>
          </a:prstGeom>
        </p:spPr>
      </p:pic>
    </p:spTree>
    <p:extLst>
      <p:ext uri="{BB962C8B-B14F-4D97-AF65-F5344CB8AC3E}">
        <p14:creationId xmlns:p14="http://schemas.microsoft.com/office/powerpoint/2010/main" val="99335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asterized</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MLP</a:t>
            </a: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2d Matrix to 1d array</a:t>
            </a:r>
          </a:p>
          <a:p>
            <a:endParaRPr lang="zh-CN" altLang="en-US" dirty="0"/>
          </a:p>
        </p:txBody>
      </p:sp>
      <p:pic>
        <p:nvPicPr>
          <p:cNvPr id="4" name="图片 3"/>
          <p:cNvPicPr>
            <a:picLocks noChangeAspect="1"/>
          </p:cNvPicPr>
          <p:nvPr/>
        </p:nvPicPr>
        <p:blipFill>
          <a:blip r:embed="rId3"/>
          <a:stretch>
            <a:fillRect/>
          </a:stretch>
        </p:blipFill>
        <p:spPr>
          <a:xfrm>
            <a:off x="2323772" y="2442117"/>
            <a:ext cx="7912117" cy="1886121"/>
          </a:xfrm>
          <a:prstGeom prst="rect">
            <a:avLst/>
          </a:prstGeom>
        </p:spPr>
      </p:pic>
    </p:spTree>
    <p:extLst>
      <p:ext uri="{BB962C8B-B14F-4D97-AF65-F5344CB8AC3E}">
        <p14:creationId xmlns:p14="http://schemas.microsoft.com/office/powerpoint/2010/main" val="80948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LeNet-5</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2"/>
          <a:stretch>
            <a:fillRect/>
          </a:stretch>
        </p:blipFill>
        <p:spPr>
          <a:xfrm>
            <a:off x="2054988" y="1690688"/>
            <a:ext cx="7790476" cy="2123810"/>
          </a:xfrm>
          <a:prstGeom prst="rect">
            <a:avLst/>
          </a:prstGeom>
        </p:spPr>
      </p:pic>
      <p:pic>
        <p:nvPicPr>
          <p:cNvPr id="5" name="图片 4"/>
          <p:cNvPicPr>
            <a:picLocks noChangeAspect="1"/>
          </p:cNvPicPr>
          <p:nvPr/>
        </p:nvPicPr>
        <p:blipFill>
          <a:blip r:embed="rId3"/>
          <a:stretch>
            <a:fillRect/>
          </a:stretch>
        </p:blipFill>
        <p:spPr>
          <a:xfrm>
            <a:off x="2001979" y="3814498"/>
            <a:ext cx="7200000" cy="2523809"/>
          </a:xfrm>
          <a:prstGeom prst="rect">
            <a:avLst/>
          </a:prstGeom>
        </p:spPr>
      </p:pic>
    </p:spTree>
    <p:extLst>
      <p:ext uri="{BB962C8B-B14F-4D97-AF65-F5344CB8AC3E}">
        <p14:creationId xmlns:p14="http://schemas.microsoft.com/office/powerpoint/2010/main" val="213282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Outline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CNN Definition</a:t>
            </a:r>
          </a:p>
          <a:p>
            <a:r>
              <a:rPr lang="en-US" altLang="zh-CN" dirty="0" smtClean="0">
                <a:latin typeface="Times New Roman" panose="02020603050405020304" pitchFamily="18" charset="0"/>
                <a:cs typeface="Times New Roman" panose="02020603050405020304" pitchFamily="18" charset="0"/>
              </a:rPr>
              <a:t>Motivation </a:t>
            </a:r>
          </a:p>
          <a:p>
            <a:r>
              <a:rPr lang="en-US" altLang="zh-CN" dirty="0" smtClean="0">
                <a:latin typeface="Times New Roman" panose="02020603050405020304" pitchFamily="18" charset="0"/>
                <a:cs typeface="Times New Roman" panose="02020603050405020304" pitchFamily="18" charset="0"/>
              </a:rPr>
              <a:t>Pooling layer</a:t>
            </a:r>
          </a:p>
          <a:p>
            <a:r>
              <a:rPr lang="en-US" altLang="zh-CN" dirty="0" smtClean="0">
                <a:latin typeface="Times New Roman" panose="02020603050405020304" pitchFamily="18" charset="0"/>
                <a:cs typeface="Times New Roman" panose="02020603050405020304" pitchFamily="18" charset="0"/>
              </a:rPr>
              <a:t>CNN Training</a:t>
            </a:r>
          </a:p>
          <a:p>
            <a:r>
              <a:rPr lang="en-US" altLang="zh-CN" dirty="0" smtClean="0">
                <a:latin typeface="Times New Roman" panose="02020603050405020304" pitchFamily="18" charset="0"/>
                <a:cs typeface="Times New Roman" panose="02020603050405020304" pitchFamily="18" charset="0"/>
              </a:rPr>
              <a:t>Some Discussion</a:t>
            </a:r>
          </a:p>
        </p:txBody>
      </p:sp>
    </p:spTree>
    <p:extLst>
      <p:ext uri="{BB962C8B-B14F-4D97-AF65-F5344CB8AC3E}">
        <p14:creationId xmlns:p14="http://schemas.microsoft.com/office/powerpoint/2010/main" val="238459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094539" y="1825625"/>
            <a:ext cx="8002922" cy="4351338"/>
          </a:xfrm>
          <a:prstGeom prst="rect">
            <a:avLst/>
          </a:prstGeom>
        </p:spPr>
      </p:pic>
    </p:spTree>
    <p:extLst>
      <p:ext uri="{BB962C8B-B14F-4D97-AF65-F5344CB8AC3E}">
        <p14:creationId xmlns:p14="http://schemas.microsoft.com/office/powerpoint/2010/main" val="2045055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700077" y="1854820"/>
            <a:ext cx="8791846" cy="4772717"/>
          </a:xfrm>
          <a:prstGeom prst="rect">
            <a:avLst/>
          </a:prstGeom>
        </p:spPr>
      </p:pic>
    </p:spTree>
    <p:extLst>
      <p:ext uri="{BB962C8B-B14F-4D97-AF65-F5344CB8AC3E}">
        <p14:creationId xmlns:p14="http://schemas.microsoft.com/office/powerpoint/2010/main" val="3243383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Training Parameter</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CNN Parameter Training</a:t>
            </a:r>
          </a:p>
          <a:p>
            <a:pPr lvl="1"/>
            <a:r>
              <a:rPr lang="en-US" altLang="zh-CN" dirty="0" smtClean="0">
                <a:latin typeface="Times New Roman" panose="02020603050405020304" pitchFamily="18" charset="0"/>
                <a:cs typeface="Times New Roman" panose="02020603050405020304" pitchFamily="18" charset="0"/>
              </a:rPr>
              <a:t>Parameter Initialize</a:t>
            </a:r>
          </a:p>
          <a:p>
            <a:pPr lvl="1"/>
            <a:r>
              <a:rPr lang="en-US" altLang="zh-CN" dirty="0">
                <a:latin typeface="Times New Roman" panose="02020603050405020304" pitchFamily="18" charset="0"/>
                <a:cs typeface="Times New Roman" panose="02020603050405020304" pitchFamily="18" charset="0"/>
              </a:rPr>
              <a:t>Back Propagation</a:t>
            </a:r>
          </a:p>
          <a:p>
            <a:pPr lvl="1"/>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42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Parameter Initialize</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825624"/>
            <a:ext cx="10515600" cy="5032375"/>
          </a:xfrm>
        </p:spPr>
        <p:txBody>
          <a:bodyPr/>
          <a:lstStyle/>
          <a:p>
            <a:r>
              <a:rPr lang="en-US" altLang="zh-CN" dirty="0" smtClean="0">
                <a:latin typeface="Times New Roman" panose="02020603050405020304" pitchFamily="18" charset="0"/>
                <a:cs typeface="Times New Roman" panose="02020603050405020304" pitchFamily="18" charset="0"/>
              </a:rPr>
              <a:t>Initialize randomly</a:t>
            </a:r>
          </a:p>
          <a:p>
            <a:pPr lvl="1"/>
            <a:r>
              <a:rPr lang="en-US" altLang="zh-CN" dirty="0" smtClean="0">
                <a:latin typeface="Times New Roman" panose="02020603050405020304" pitchFamily="18" charset="0"/>
                <a:cs typeface="Times New Roman" panose="02020603050405020304" pitchFamily="18" charset="0"/>
              </a:rPr>
              <a:t>Few people, because relatively rare to have a dataset of sufficient size</a:t>
            </a:r>
          </a:p>
          <a:p>
            <a:r>
              <a:rPr lang="en-US" altLang="zh-CN" dirty="0" smtClean="0">
                <a:latin typeface="Times New Roman" panose="02020603050405020304" pitchFamily="18" charset="0"/>
                <a:cs typeface="Times New Roman" panose="02020603050405020304" pitchFamily="18" charset="0"/>
              </a:rPr>
              <a:t>Transfer Learning</a:t>
            </a:r>
          </a:p>
          <a:p>
            <a:pPr lvl="1"/>
            <a:r>
              <a:rPr lang="en-US" altLang="zh-CN" dirty="0" smtClean="0">
                <a:latin typeface="Times New Roman" panose="02020603050405020304" pitchFamily="18" charset="0"/>
                <a:cs typeface="Times New Roman" panose="02020603050405020304" pitchFamily="18" charset="0"/>
              </a:rPr>
              <a:t>CNN as fixed feature extractor, train a linear classifier</a:t>
            </a:r>
          </a:p>
          <a:p>
            <a:pPr lvl="1"/>
            <a:r>
              <a:rPr lang="en-US" altLang="zh-CN" dirty="0" smtClean="0">
                <a:latin typeface="Times New Roman" panose="02020603050405020304" pitchFamily="18" charset="0"/>
                <a:cs typeface="Times New Roman" panose="02020603050405020304" pitchFamily="18" charset="0"/>
              </a:rPr>
              <a:t>Fine-tuning the CNN</a:t>
            </a:r>
          </a:p>
          <a:p>
            <a:r>
              <a:rPr lang="en-US" altLang="zh-CN" dirty="0" smtClean="0">
                <a:latin typeface="Times New Roman" panose="02020603050405020304" pitchFamily="18" charset="0"/>
                <a:cs typeface="Times New Roman" panose="02020603050405020304" pitchFamily="18" charset="0"/>
              </a:rPr>
              <a:t>How Train</a:t>
            </a:r>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New dataset is small and similar to original dataset    </a:t>
            </a:r>
          </a:p>
          <a:p>
            <a:pPr lvl="1"/>
            <a:r>
              <a:rPr lang="en-US" altLang="zh-CN" dirty="0">
                <a:latin typeface="Times New Roman" panose="02020603050405020304" pitchFamily="18" charset="0"/>
                <a:cs typeface="Times New Roman" panose="02020603050405020304" pitchFamily="18" charset="0"/>
              </a:rPr>
              <a:t>New dataset is large and similar to the original dataset  </a:t>
            </a:r>
          </a:p>
          <a:p>
            <a:pPr lvl="1"/>
            <a:r>
              <a:rPr lang="en-US" altLang="zh-CN" dirty="0">
                <a:latin typeface="Times New Roman" panose="02020603050405020304" pitchFamily="18" charset="0"/>
                <a:cs typeface="Times New Roman" panose="02020603050405020304" pitchFamily="18" charset="0"/>
              </a:rPr>
              <a:t>New dataset is small but very different from the original dataset </a:t>
            </a:r>
          </a:p>
          <a:p>
            <a:pPr lvl="1"/>
            <a:r>
              <a:rPr lang="en-US" altLang="zh-CN" dirty="0">
                <a:latin typeface="Times New Roman" panose="02020603050405020304" pitchFamily="18" charset="0"/>
                <a:cs typeface="Times New Roman" panose="02020603050405020304" pitchFamily="18" charset="0"/>
              </a:rPr>
              <a:t>New dataset is large and very different from the original dataset.</a:t>
            </a:r>
          </a:p>
          <a:p>
            <a:pPr lvl="1"/>
            <a:endParaRPr lang="en-US" altLang="zh-CN" dirty="0" smtClean="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23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Feed-Forward neural network</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Overall function:</a:t>
            </a:r>
          </a:p>
          <a:p>
            <a:pPr lvl="1"/>
            <a:endParaRPr lang="zh-CN" altLang="en-US" dirty="0"/>
          </a:p>
        </p:txBody>
      </p:sp>
      <p:pic>
        <p:nvPicPr>
          <p:cNvPr id="5" name="图片 4"/>
          <p:cNvPicPr>
            <a:picLocks noChangeAspect="1"/>
          </p:cNvPicPr>
          <p:nvPr/>
        </p:nvPicPr>
        <p:blipFill>
          <a:blip r:embed="rId3"/>
          <a:stretch>
            <a:fillRect/>
          </a:stretch>
        </p:blipFill>
        <p:spPr>
          <a:xfrm>
            <a:off x="2353429" y="2366724"/>
            <a:ext cx="6542011" cy="1781530"/>
          </a:xfrm>
          <a:prstGeom prst="rect">
            <a:avLst/>
          </a:prstGeom>
        </p:spPr>
      </p:pic>
      <p:sp>
        <p:nvSpPr>
          <p:cNvPr id="7" name="文本框 6"/>
          <p:cNvSpPr txBox="1"/>
          <p:nvPr/>
        </p:nvSpPr>
        <p:spPr>
          <a:xfrm>
            <a:off x="5118409" y="3257489"/>
            <a:ext cx="338554"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545657" y="3257489"/>
            <a:ext cx="338554"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800039" y="2795824"/>
            <a:ext cx="287258"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4481669" y="2795823"/>
            <a:ext cx="320922"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935846" y="2795823"/>
            <a:ext cx="320922"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7211786" y="2795823"/>
            <a:ext cx="287258"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f</a:t>
            </a:r>
            <a:endParaRPr lang="zh-CN" altLang="en-US" sz="2400"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328259" y="4196763"/>
            <a:ext cx="5128704" cy="2194750"/>
          </a:xfrm>
          <a:prstGeom prst="rect">
            <a:avLst/>
          </a:prstGeom>
        </p:spPr>
      </p:pic>
      <p:pic>
        <p:nvPicPr>
          <p:cNvPr id="14" name="图片 13"/>
          <p:cNvPicPr>
            <a:picLocks noChangeAspect="1"/>
          </p:cNvPicPr>
          <p:nvPr/>
        </p:nvPicPr>
        <p:blipFill>
          <a:blip r:embed="rId5"/>
          <a:stretch>
            <a:fillRect/>
          </a:stretch>
        </p:blipFill>
        <p:spPr>
          <a:xfrm>
            <a:off x="6935846" y="4231229"/>
            <a:ext cx="2491956" cy="807790"/>
          </a:xfrm>
          <a:prstGeom prst="rect">
            <a:avLst/>
          </a:prstGeom>
        </p:spPr>
      </p:pic>
      <p:pic>
        <p:nvPicPr>
          <p:cNvPr id="15" name="图片 14"/>
          <p:cNvPicPr>
            <a:picLocks noChangeAspect="1"/>
          </p:cNvPicPr>
          <p:nvPr/>
        </p:nvPicPr>
        <p:blipFill rotWithShape="1">
          <a:blip r:embed="rId6"/>
          <a:srcRect l="2433" t="3697" b="1"/>
          <a:stretch/>
        </p:blipFill>
        <p:spPr>
          <a:xfrm>
            <a:off x="6991815" y="5252224"/>
            <a:ext cx="2691559" cy="432990"/>
          </a:xfrm>
          <a:prstGeom prst="rect">
            <a:avLst/>
          </a:prstGeom>
        </p:spPr>
      </p:pic>
      <p:pic>
        <p:nvPicPr>
          <p:cNvPr id="16" name="图片 15"/>
          <p:cNvPicPr>
            <a:picLocks noChangeAspect="1"/>
          </p:cNvPicPr>
          <p:nvPr/>
        </p:nvPicPr>
        <p:blipFill>
          <a:blip r:embed="rId7"/>
          <a:stretch>
            <a:fillRect/>
          </a:stretch>
        </p:blipFill>
        <p:spPr>
          <a:xfrm>
            <a:off x="5118409" y="5909419"/>
            <a:ext cx="6218459" cy="441998"/>
          </a:xfrm>
          <a:prstGeom prst="rect">
            <a:avLst/>
          </a:prstGeom>
        </p:spPr>
      </p:pic>
      <p:pic>
        <p:nvPicPr>
          <p:cNvPr id="17" name="图片 16"/>
          <p:cNvPicPr>
            <a:picLocks noChangeAspect="1"/>
          </p:cNvPicPr>
          <p:nvPr/>
        </p:nvPicPr>
        <p:blipFill>
          <a:blip r:embed="rId8"/>
          <a:stretch>
            <a:fillRect/>
          </a:stretch>
        </p:blipFill>
        <p:spPr>
          <a:xfrm>
            <a:off x="2353429" y="3743678"/>
            <a:ext cx="883997" cy="342930"/>
          </a:xfrm>
          <a:prstGeom prst="rect">
            <a:avLst/>
          </a:prstGeom>
        </p:spPr>
      </p:pic>
    </p:spTree>
    <p:extLst>
      <p:ext uri="{BB962C8B-B14F-4D97-AF65-F5344CB8AC3E}">
        <p14:creationId xmlns:p14="http://schemas.microsoft.com/office/powerpoint/2010/main" val="1168514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Object Function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Samples</a:t>
            </a:r>
            <a:r>
              <a:rPr lang="en-US" altLang="zh-CN" dirty="0"/>
              <a:t>                            , </a:t>
            </a:r>
            <a:r>
              <a:rPr lang="en-US" altLang="zh-CN" dirty="0">
                <a:latin typeface="Times New Roman" panose="02020603050405020304" pitchFamily="18" charset="0"/>
                <a:cs typeface="Times New Roman" panose="02020603050405020304" pitchFamily="18" charset="0"/>
              </a:rPr>
              <a:t>Output</a:t>
            </a:r>
          </a:p>
          <a:p>
            <a:endParaRPr lang="zh-CN" altLang="en-US" dirty="0"/>
          </a:p>
        </p:txBody>
      </p:sp>
      <p:pic>
        <p:nvPicPr>
          <p:cNvPr id="4" name="图片 3"/>
          <p:cNvPicPr>
            <a:picLocks noChangeAspect="1"/>
          </p:cNvPicPr>
          <p:nvPr/>
        </p:nvPicPr>
        <p:blipFill>
          <a:blip r:embed="rId3"/>
          <a:stretch>
            <a:fillRect/>
          </a:stretch>
        </p:blipFill>
        <p:spPr>
          <a:xfrm>
            <a:off x="2550183" y="1885966"/>
            <a:ext cx="2068712" cy="338991"/>
          </a:xfrm>
          <a:prstGeom prst="rect">
            <a:avLst/>
          </a:prstGeom>
        </p:spPr>
      </p:pic>
      <p:pic>
        <p:nvPicPr>
          <p:cNvPr id="5" name="图片 4"/>
          <p:cNvPicPr>
            <a:picLocks noChangeAspect="1"/>
          </p:cNvPicPr>
          <p:nvPr/>
        </p:nvPicPr>
        <p:blipFill>
          <a:blip r:embed="rId4"/>
          <a:stretch>
            <a:fillRect/>
          </a:stretch>
        </p:blipFill>
        <p:spPr>
          <a:xfrm>
            <a:off x="5962185" y="1851935"/>
            <a:ext cx="1217230" cy="373022"/>
          </a:xfrm>
          <a:prstGeom prst="rect">
            <a:avLst/>
          </a:prstGeom>
        </p:spPr>
      </p:pic>
      <p:pic>
        <p:nvPicPr>
          <p:cNvPr id="6" name="内容占位符 3"/>
          <p:cNvPicPr>
            <a:picLocks noChangeAspect="1"/>
          </p:cNvPicPr>
          <p:nvPr/>
        </p:nvPicPr>
        <p:blipFill>
          <a:blip r:embed="rId5"/>
          <a:stretch>
            <a:fillRect/>
          </a:stretch>
        </p:blipFill>
        <p:spPr>
          <a:xfrm>
            <a:off x="3584539" y="2461921"/>
            <a:ext cx="4755292" cy="1539373"/>
          </a:xfrm>
          <a:prstGeom prst="rect">
            <a:avLst/>
          </a:prstGeom>
        </p:spPr>
      </p:pic>
      <p:sp>
        <p:nvSpPr>
          <p:cNvPr id="7" name="矩形 6"/>
          <p:cNvSpPr/>
          <p:nvPr/>
        </p:nvSpPr>
        <p:spPr>
          <a:xfrm>
            <a:off x="6858000" y="2461921"/>
            <a:ext cx="1282390" cy="7161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876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Back-Propagation and Derivatives</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205230" y="2197823"/>
            <a:ext cx="5890770" cy="3360711"/>
          </a:xfrm>
          <a:prstGeom prst="rect">
            <a:avLst/>
          </a:prstGeom>
        </p:spPr>
      </p:pic>
      <p:pic>
        <p:nvPicPr>
          <p:cNvPr id="1026" name="Picture 2" descr="https://pic2.zhimg.com/986aacfebb87f4e9573fa2fe87f439d1_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39083"/>
            <a:ext cx="5715000" cy="321945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a:stretch>
            <a:fillRect/>
          </a:stretch>
        </p:blipFill>
        <p:spPr>
          <a:xfrm>
            <a:off x="924485" y="5771471"/>
            <a:ext cx="1328963" cy="588395"/>
          </a:xfrm>
          <a:prstGeom prst="rect">
            <a:avLst/>
          </a:prstGeom>
        </p:spPr>
      </p:pic>
      <p:pic>
        <p:nvPicPr>
          <p:cNvPr id="5" name="图片 4"/>
          <p:cNvPicPr>
            <a:picLocks noChangeAspect="1"/>
          </p:cNvPicPr>
          <p:nvPr/>
        </p:nvPicPr>
        <p:blipFill rotWithShape="1">
          <a:blip r:embed="rId7"/>
          <a:srcRect l="1" r="1967"/>
          <a:stretch/>
        </p:blipFill>
        <p:spPr>
          <a:xfrm>
            <a:off x="2800928" y="5771471"/>
            <a:ext cx="2328633" cy="588395"/>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653314116"/>
              </p:ext>
            </p:extLst>
          </p:nvPr>
        </p:nvGraphicFramePr>
        <p:xfrm>
          <a:off x="7296112" y="5333831"/>
          <a:ext cx="1955800" cy="731837"/>
        </p:xfrm>
        <a:graphic>
          <a:graphicData uri="http://schemas.openxmlformats.org/presentationml/2006/ole">
            <mc:AlternateContent xmlns:mc="http://schemas.openxmlformats.org/markup-compatibility/2006">
              <mc:Choice xmlns:v="urn:schemas-microsoft-com:vml" Requires="v">
                <p:oleObj spid="_x0000_s1591" name="Equation" r:id="rId8" imgW="1054080" imgH="393480" progId="Equation.DSMT4">
                  <p:embed/>
                </p:oleObj>
              </mc:Choice>
              <mc:Fallback>
                <p:oleObj name="Equation" r:id="rId8" imgW="1054080" imgH="393480" progId="Equation.DSMT4">
                  <p:embed/>
                  <p:pic>
                    <p:nvPicPr>
                      <p:cNvPr id="0" name=""/>
                      <p:cNvPicPr/>
                      <p:nvPr/>
                    </p:nvPicPr>
                    <p:blipFill>
                      <a:blip r:embed="rId9"/>
                      <a:stretch>
                        <a:fillRect/>
                      </a:stretch>
                    </p:blipFill>
                    <p:spPr>
                      <a:xfrm>
                        <a:off x="7296112" y="5333831"/>
                        <a:ext cx="1955800" cy="7318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6380155"/>
              </p:ext>
            </p:extLst>
          </p:nvPr>
        </p:nvGraphicFramePr>
        <p:xfrm>
          <a:off x="4927600" y="2667000"/>
          <a:ext cx="914400" cy="179388"/>
        </p:xfrm>
        <a:graphic>
          <a:graphicData uri="http://schemas.openxmlformats.org/presentationml/2006/ole">
            <mc:AlternateContent xmlns:mc="http://schemas.openxmlformats.org/markup-compatibility/2006">
              <mc:Choice xmlns:v="urn:schemas-microsoft-com:vml" Requires="v">
                <p:oleObj spid="_x0000_s1592" name="Equation" r:id="rId10" imgW="914400" imgH="179640" progId="Equation.DSMT4">
                  <p:embed/>
                </p:oleObj>
              </mc:Choice>
              <mc:Fallback>
                <p:oleObj name="Equation" r:id="rId10" imgW="914400" imgH="179640" progId="Equation.DSMT4">
                  <p:embed/>
                  <p:pic>
                    <p:nvPicPr>
                      <p:cNvPr id="0" name=""/>
                      <p:cNvPicPr/>
                      <p:nvPr/>
                    </p:nvPicPr>
                    <p:blipFill>
                      <a:blip r:embed="rId11"/>
                      <a:stretch>
                        <a:fillRect/>
                      </a:stretch>
                    </p:blipFill>
                    <p:spPr>
                      <a:xfrm>
                        <a:off x="4927600" y="2667000"/>
                        <a:ext cx="914400" cy="17938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14242858"/>
              </p:ext>
            </p:extLst>
          </p:nvPr>
        </p:nvGraphicFramePr>
        <p:xfrm>
          <a:off x="7058994" y="6094821"/>
          <a:ext cx="3122070" cy="586571"/>
        </p:xfrm>
        <a:graphic>
          <a:graphicData uri="http://schemas.openxmlformats.org/presentationml/2006/ole">
            <mc:AlternateContent xmlns:mc="http://schemas.openxmlformats.org/markup-compatibility/2006">
              <mc:Choice xmlns:v="urn:schemas-microsoft-com:vml" Requires="v">
                <p:oleObj spid="_x0000_s1593" name="Equation" r:id="rId12" imgW="2095200" imgH="393480" progId="Equation.DSMT4">
                  <p:embed/>
                </p:oleObj>
              </mc:Choice>
              <mc:Fallback>
                <p:oleObj name="Equation" r:id="rId12" imgW="2095200" imgH="393480" progId="Equation.DSMT4">
                  <p:embed/>
                  <p:pic>
                    <p:nvPicPr>
                      <p:cNvPr id="0" name=""/>
                      <p:cNvPicPr/>
                      <p:nvPr/>
                    </p:nvPicPr>
                    <p:blipFill>
                      <a:blip r:embed="rId13"/>
                      <a:stretch>
                        <a:fillRect/>
                      </a:stretch>
                    </p:blipFill>
                    <p:spPr>
                      <a:xfrm>
                        <a:off x="7058994" y="6094821"/>
                        <a:ext cx="3122070" cy="586571"/>
                      </a:xfrm>
                      <a:prstGeom prst="rect">
                        <a:avLst/>
                      </a:prstGeom>
                    </p:spPr>
                  </p:pic>
                </p:oleObj>
              </mc:Fallback>
            </mc:AlternateContent>
          </a:graphicData>
        </a:graphic>
      </p:graphicFrame>
    </p:spTree>
    <p:extLst>
      <p:ext uri="{BB962C8B-B14F-4D97-AF65-F5344CB8AC3E}">
        <p14:creationId xmlns:p14="http://schemas.microsoft.com/office/powerpoint/2010/main" val="2122365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Back Propagation</a:t>
            </a:r>
            <a:endParaRPr lang="zh-CN" altLang="en-US" dirty="0">
              <a:latin typeface="Times New Roman" panose="02020603050405020304" pitchFamily="18" charset="0"/>
              <a:cs typeface="Times New Roman" panose="02020603050405020304" pitchFamily="18" charset="0"/>
            </a:endParaRPr>
          </a:p>
        </p:txBody>
      </p:sp>
      <p:sp>
        <p:nvSpPr>
          <p:cNvPr id="5" name="内容占位符 4"/>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Samples</a:t>
            </a:r>
            <a:r>
              <a:rPr lang="en-US" altLang="zh-CN" dirty="0" smtClean="0"/>
              <a:t>                            , </a:t>
            </a:r>
            <a:r>
              <a:rPr lang="en-US" altLang="zh-CN" dirty="0" smtClean="0">
                <a:latin typeface="Times New Roman" panose="02020603050405020304" pitchFamily="18" charset="0"/>
                <a:cs typeface="Times New Roman" panose="02020603050405020304" pitchFamily="18" charset="0"/>
              </a:rPr>
              <a:t>Output</a:t>
            </a: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Steepest Descent  </a:t>
            </a:r>
          </a:p>
          <a:p>
            <a:endParaRPr lang="zh-CN" altLang="en-US" dirty="0"/>
          </a:p>
        </p:txBody>
      </p:sp>
      <p:pic>
        <p:nvPicPr>
          <p:cNvPr id="6" name="内容占位符 3"/>
          <p:cNvPicPr>
            <a:picLocks noChangeAspect="1"/>
          </p:cNvPicPr>
          <p:nvPr/>
        </p:nvPicPr>
        <p:blipFill>
          <a:blip r:embed="rId3"/>
          <a:stretch>
            <a:fillRect/>
          </a:stretch>
        </p:blipFill>
        <p:spPr>
          <a:xfrm>
            <a:off x="3584539" y="2461921"/>
            <a:ext cx="4755292" cy="1539373"/>
          </a:xfrm>
          <a:prstGeom prst="rect">
            <a:avLst/>
          </a:prstGeom>
        </p:spPr>
      </p:pic>
      <p:pic>
        <p:nvPicPr>
          <p:cNvPr id="7" name="图片 6"/>
          <p:cNvPicPr>
            <a:picLocks noChangeAspect="1"/>
          </p:cNvPicPr>
          <p:nvPr/>
        </p:nvPicPr>
        <p:blipFill>
          <a:blip r:embed="rId4"/>
          <a:stretch>
            <a:fillRect/>
          </a:stretch>
        </p:blipFill>
        <p:spPr>
          <a:xfrm>
            <a:off x="2550183" y="1885966"/>
            <a:ext cx="2068712" cy="338991"/>
          </a:xfrm>
          <a:prstGeom prst="rect">
            <a:avLst/>
          </a:prstGeom>
        </p:spPr>
      </p:pic>
      <p:pic>
        <p:nvPicPr>
          <p:cNvPr id="8" name="图片 7"/>
          <p:cNvPicPr>
            <a:picLocks noChangeAspect="1"/>
          </p:cNvPicPr>
          <p:nvPr/>
        </p:nvPicPr>
        <p:blipFill>
          <a:blip r:embed="rId5"/>
          <a:stretch>
            <a:fillRect/>
          </a:stretch>
        </p:blipFill>
        <p:spPr>
          <a:xfrm>
            <a:off x="5962185" y="1851935"/>
            <a:ext cx="1217230" cy="373022"/>
          </a:xfrm>
          <a:prstGeom prst="rect">
            <a:avLst/>
          </a:prstGeom>
        </p:spPr>
      </p:pic>
      <p:pic>
        <p:nvPicPr>
          <p:cNvPr id="9" name="图片 8"/>
          <p:cNvPicPr>
            <a:picLocks noChangeAspect="1"/>
          </p:cNvPicPr>
          <p:nvPr/>
        </p:nvPicPr>
        <p:blipFill>
          <a:blip r:embed="rId6"/>
          <a:stretch>
            <a:fillRect/>
          </a:stretch>
        </p:blipFill>
        <p:spPr>
          <a:xfrm>
            <a:off x="3394234" y="4278700"/>
            <a:ext cx="4511431" cy="2560542"/>
          </a:xfrm>
          <a:prstGeom prst="rect">
            <a:avLst/>
          </a:prstGeom>
        </p:spPr>
      </p:pic>
    </p:spTree>
    <p:extLst>
      <p:ext uri="{BB962C8B-B14F-4D97-AF65-F5344CB8AC3E}">
        <p14:creationId xmlns:p14="http://schemas.microsoft.com/office/powerpoint/2010/main" val="4032939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01780" y="2313886"/>
            <a:ext cx="4618120" cy="815411"/>
          </a:xfrm>
          <a:prstGeom prst="rect">
            <a:avLst/>
          </a:prstGeom>
        </p:spPr>
      </p:pic>
      <p:pic>
        <p:nvPicPr>
          <p:cNvPr id="5" name="图片 4"/>
          <p:cNvPicPr>
            <a:picLocks noChangeAspect="1"/>
          </p:cNvPicPr>
          <p:nvPr/>
        </p:nvPicPr>
        <p:blipFill rotWithShape="1">
          <a:blip r:embed="rId4"/>
          <a:srcRect t="5852"/>
          <a:stretch/>
        </p:blipFill>
        <p:spPr>
          <a:xfrm>
            <a:off x="105945" y="3111313"/>
            <a:ext cx="5433531" cy="1944343"/>
          </a:xfrm>
          <a:prstGeom prst="rect">
            <a:avLst/>
          </a:prstGeom>
        </p:spPr>
      </p:pic>
      <p:pic>
        <p:nvPicPr>
          <p:cNvPr id="6" name="图片 5"/>
          <p:cNvPicPr>
            <a:picLocks noChangeAspect="1"/>
          </p:cNvPicPr>
          <p:nvPr/>
        </p:nvPicPr>
        <p:blipFill>
          <a:blip r:embed="rId5"/>
          <a:stretch>
            <a:fillRect/>
          </a:stretch>
        </p:blipFill>
        <p:spPr>
          <a:xfrm>
            <a:off x="301780" y="5946108"/>
            <a:ext cx="2522439" cy="731583"/>
          </a:xfrm>
          <a:prstGeom prst="rect">
            <a:avLst/>
          </a:prstGeom>
        </p:spPr>
      </p:pic>
      <p:pic>
        <p:nvPicPr>
          <p:cNvPr id="8" name="图片 7"/>
          <p:cNvPicPr>
            <a:picLocks noChangeAspect="1"/>
          </p:cNvPicPr>
          <p:nvPr/>
        </p:nvPicPr>
        <p:blipFill rotWithShape="1">
          <a:blip r:embed="rId6"/>
          <a:srcRect r="1055"/>
          <a:stretch/>
        </p:blipFill>
        <p:spPr>
          <a:xfrm>
            <a:off x="2687150" y="5078640"/>
            <a:ext cx="3430093" cy="742857"/>
          </a:xfrm>
          <a:prstGeom prst="rect">
            <a:avLst/>
          </a:prstGeom>
        </p:spPr>
      </p:pic>
      <p:pic>
        <p:nvPicPr>
          <p:cNvPr id="9" name="图片 8"/>
          <p:cNvPicPr>
            <a:picLocks noChangeAspect="1"/>
          </p:cNvPicPr>
          <p:nvPr/>
        </p:nvPicPr>
        <p:blipFill>
          <a:blip r:embed="rId7"/>
          <a:stretch>
            <a:fillRect/>
          </a:stretch>
        </p:blipFill>
        <p:spPr>
          <a:xfrm>
            <a:off x="2687150" y="6024854"/>
            <a:ext cx="2533333" cy="695238"/>
          </a:xfrm>
          <a:prstGeom prst="rect">
            <a:avLst/>
          </a:prstGeom>
        </p:spPr>
      </p:pic>
      <p:pic>
        <p:nvPicPr>
          <p:cNvPr id="11" name="图片 10"/>
          <p:cNvPicPr>
            <a:picLocks noChangeAspect="1"/>
          </p:cNvPicPr>
          <p:nvPr/>
        </p:nvPicPr>
        <p:blipFill>
          <a:blip r:embed="rId8"/>
          <a:stretch>
            <a:fillRect/>
          </a:stretch>
        </p:blipFill>
        <p:spPr>
          <a:xfrm>
            <a:off x="6898700" y="2552004"/>
            <a:ext cx="3901778" cy="1889924"/>
          </a:xfrm>
          <a:prstGeom prst="rect">
            <a:avLst/>
          </a:prstGeom>
        </p:spPr>
      </p:pic>
      <p:pic>
        <p:nvPicPr>
          <p:cNvPr id="12" name="图片 11"/>
          <p:cNvPicPr>
            <a:picLocks noChangeAspect="1"/>
          </p:cNvPicPr>
          <p:nvPr/>
        </p:nvPicPr>
        <p:blipFill>
          <a:blip r:embed="rId9"/>
          <a:stretch>
            <a:fillRect/>
          </a:stretch>
        </p:blipFill>
        <p:spPr>
          <a:xfrm>
            <a:off x="6792683" y="5883501"/>
            <a:ext cx="4616864" cy="392434"/>
          </a:xfrm>
          <a:prstGeom prst="rect">
            <a:avLst/>
          </a:prstGeom>
        </p:spPr>
      </p:pic>
      <p:sp>
        <p:nvSpPr>
          <p:cNvPr id="13" name="矩形 12"/>
          <p:cNvSpPr/>
          <p:nvPr/>
        </p:nvSpPr>
        <p:spPr>
          <a:xfrm>
            <a:off x="6621185" y="5303245"/>
            <a:ext cx="5177207" cy="10365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0"/>
          <a:stretch>
            <a:fillRect/>
          </a:stretch>
        </p:blipFill>
        <p:spPr>
          <a:xfrm>
            <a:off x="301780" y="5078640"/>
            <a:ext cx="2000000" cy="533333"/>
          </a:xfrm>
          <a:prstGeom prst="rect">
            <a:avLst/>
          </a:prstGeom>
        </p:spPr>
      </p:pic>
      <p:pic>
        <p:nvPicPr>
          <p:cNvPr id="20" name="图片 19"/>
          <p:cNvPicPr>
            <a:picLocks noChangeAspect="1"/>
          </p:cNvPicPr>
          <p:nvPr/>
        </p:nvPicPr>
        <p:blipFill rotWithShape="1">
          <a:blip r:embed="rId11"/>
          <a:srcRect l="2433" t="3697" b="1"/>
          <a:stretch/>
        </p:blipFill>
        <p:spPr>
          <a:xfrm>
            <a:off x="7566097" y="5386699"/>
            <a:ext cx="2691559" cy="432990"/>
          </a:xfrm>
          <a:prstGeom prst="rect">
            <a:avLst/>
          </a:prstGeom>
        </p:spPr>
      </p:pic>
    </p:spTree>
    <p:extLst>
      <p:ext uri="{BB962C8B-B14F-4D97-AF65-F5344CB8AC3E}">
        <p14:creationId xmlns:p14="http://schemas.microsoft.com/office/powerpoint/2010/main" val="30187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Convolution Layer Derivative</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0" y="1315160"/>
            <a:ext cx="6774767" cy="1729890"/>
          </a:xfrm>
          <a:prstGeom prst="rect">
            <a:avLst/>
          </a:prstGeom>
        </p:spPr>
      </p:pic>
      <p:pic>
        <p:nvPicPr>
          <p:cNvPr id="6" name="图片 5"/>
          <p:cNvPicPr>
            <a:picLocks noChangeAspect="1"/>
          </p:cNvPicPr>
          <p:nvPr/>
        </p:nvPicPr>
        <p:blipFill>
          <a:blip r:embed="rId4"/>
          <a:stretch>
            <a:fillRect/>
          </a:stretch>
        </p:blipFill>
        <p:spPr>
          <a:xfrm>
            <a:off x="865188" y="3079623"/>
            <a:ext cx="5570703" cy="823031"/>
          </a:xfrm>
          <a:prstGeom prst="rect">
            <a:avLst/>
          </a:prstGeom>
        </p:spPr>
      </p:pic>
      <p:pic>
        <p:nvPicPr>
          <p:cNvPr id="7" name="图片 6"/>
          <p:cNvPicPr>
            <a:picLocks noChangeAspect="1"/>
          </p:cNvPicPr>
          <p:nvPr/>
        </p:nvPicPr>
        <p:blipFill>
          <a:blip r:embed="rId5"/>
          <a:stretch>
            <a:fillRect/>
          </a:stretch>
        </p:blipFill>
        <p:spPr>
          <a:xfrm>
            <a:off x="937051" y="4398104"/>
            <a:ext cx="4478695" cy="1051337"/>
          </a:xfrm>
          <a:prstGeom prst="rect">
            <a:avLst/>
          </a:prstGeom>
        </p:spPr>
      </p:pic>
      <p:sp>
        <p:nvSpPr>
          <p:cNvPr id="3" name="文本框 2"/>
          <p:cNvSpPr txBox="1"/>
          <p:nvPr/>
        </p:nvSpPr>
        <p:spPr>
          <a:xfrm>
            <a:off x="5415746" y="6488668"/>
            <a:ext cx="523733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https://grzegorzgwardys.wordpress.com/2016/04/22/8/</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6"/>
          <a:stretch>
            <a:fillRect/>
          </a:stretch>
        </p:blipFill>
        <p:spPr>
          <a:xfrm>
            <a:off x="7278588" y="1382539"/>
            <a:ext cx="4619048" cy="2238095"/>
          </a:xfrm>
          <a:prstGeom prst="rect">
            <a:avLst/>
          </a:prstGeom>
        </p:spPr>
      </p:pic>
    </p:spTree>
    <p:extLst>
      <p:ext uri="{BB962C8B-B14F-4D97-AF65-F5344CB8AC3E}">
        <p14:creationId xmlns:p14="http://schemas.microsoft.com/office/powerpoint/2010/main" val="371643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CNN Definition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CNN: </a:t>
            </a:r>
          </a:p>
          <a:p>
            <a:pPr lvl="1"/>
            <a:r>
              <a:rPr lang="en-US" altLang="zh-CN" dirty="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eural </a:t>
            </a:r>
            <a:r>
              <a:rPr lang="en-US" altLang="zh-CN" dirty="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etworks that use convolution  in place of general matrix multiplication in at least one of their layers.</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809462" y="3026975"/>
            <a:ext cx="5247860" cy="3578086"/>
          </a:xfrm>
          <a:prstGeom prst="rect">
            <a:avLst/>
          </a:prstGeom>
        </p:spPr>
      </p:pic>
    </p:spTree>
    <p:extLst>
      <p:ext uri="{BB962C8B-B14F-4D97-AF65-F5344CB8AC3E}">
        <p14:creationId xmlns:p14="http://schemas.microsoft.com/office/powerpoint/2010/main" val="3611928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Pooling </a:t>
            </a:r>
            <a:r>
              <a:rPr lang="en-US" altLang="zh-CN" dirty="0">
                <a:latin typeface="Times New Roman" panose="02020603050405020304" pitchFamily="18" charset="0"/>
                <a:cs typeface="Times New Roman" panose="02020603050405020304" pitchFamily="18" charset="0"/>
              </a:rPr>
              <a:t>Layer Derivative</a:t>
            </a:r>
            <a:endParaRPr lang="zh-CN" altLang="en-US" dirty="0"/>
          </a:p>
        </p:txBody>
      </p:sp>
      <p:pic>
        <p:nvPicPr>
          <p:cNvPr id="4" name="内容占位符 3"/>
          <p:cNvPicPr>
            <a:picLocks noGrp="1" noChangeAspect="1"/>
          </p:cNvPicPr>
          <p:nvPr>
            <p:ph idx="1"/>
          </p:nvPr>
        </p:nvPicPr>
        <p:blipFill>
          <a:blip r:embed="rId3"/>
          <a:stretch>
            <a:fillRect/>
          </a:stretch>
        </p:blipFill>
        <p:spPr>
          <a:xfrm>
            <a:off x="838200" y="2943142"/>
            <a:ext cx="5296359" cy="967824"/>
          </a:xfrm>
          <a:prstGeom prst="rect">
            <a:avLst/>
          </a:prstGeom>
        </p:spPr>
      </p:pic>
      <p:pic>
        <p:nvPicPr>
          <p:cNvPr id="5" name="图片 4"/>
          <p:cNvPicPr>
            <a:picLocks noChangeAspect="1"/>
          </p:cNvPicPr>
          <p:nvPr/>
        </p:nvPicPr>
        <p:blipFill>
          <a:blip r:embed="rId4"/>
          <a:stretch>
            <a:fillRect/>
          </a:stretch>
        </p:blipFill>
        <p:spPr>
          <a:xfrm>
            <a:off x="6294137" y="1690688"/>
            <a:ext cx="5898391" cy="2362405"/>
          </a:xfrm>
          <a:prstGeom prst="rect">
            <a:avLst/>
          </a:prstGeom>
        </p:spPr>
      </p:pic>
      <p:pic>
        <p:nvPicPr>
          <p:cNvPr id="6" name="图片 5"/>
          <p:cNvPicPr>
            <a:picLocks noChangeAspect="1"/>
          </p:cNvPicPr>
          <p:nvPr/>
        </p:nvPicPr>
        <p:blipFill>
          <a:blip r:embed="rId5"/>
          <a:stretch>
            <a:fillRect/>
          </a:stretch>
        </p:blipFill>
        <p:spPr>
          <a:xfrm>
            <a:off x="997778" y="1465543"/>
            <a:ext cx="5098222" cy="792549"/>
          </a:xfrm>
          <a:prstGeom prst="rect">
            <a:avLst/>
          </a:prstGeom>
        </p:spPr>
      </p:pic>
      <p:pic>
        <p:nvPicPr>
          <p:cNvPr id="7" name="图片 6"/>
          <p:cNvPicPr>
            <a:picLocks noChangeAspect="1"/>
          </p:cNvPicPr>
          <p:nvPr/>
        </p:nvPicPr>
        <p:blipFill>
          <a:blip r:embed="rId6"/>
          <a:stretch>
            <a:fillRect/>
          </a:stretch>
        </p:blipFill>
        <p:spPr>
          <a:xfrm>
            <a:off x="6866676" y="4605779"/>
            <a:ext cx="3177815" cy="830652"/>
          </a:xfrm>
          <a:prstGeom prst="rect">
            <a:avLst/>
          </a:prstGeom>
        </p:spPr>
      </p:pic>
      <p:sp>
        <p:nvSpPr>
          <p:cNvPr id="3" name="文本框 2"/>
          <p:cNvSpPr txBox="1"/>
          <p:nvPr/>
        </p:nvSpPr>
        <p:spPr>
          <a:xfrm>
            <a:off x="1963344" y="6131244"/>
            <a:ext cx="9390456" cy="369332"/>
          </a:xfrm>
          <a:prstGeom prst="rect">
            <a:avLst/>
          </a:prstGeom>
          <a:noFill/>
        </p:spPr>
        <p:txBody>
          <a:bodyPr wrap="none" rtlCol="0">
            <a:spAutoFit/>
          </a:bodyPr>
          <a:lstStyle/>
          <a:p>
            <a:r>
              <a:rPr lang="en-US" altLang="zh-CN" dirty="0"/>
              <a:t>http://www.jefkine.com/general/2016/09/05/backpropagation-in-convolutional-neural-networks/</a:t>
            </a:r>
            <a:endParaRPr lang="zh-CN" altLang="en-US" dirty="0"/>
          </a:p>
        </p:txBody>
      </p:sp>
    </p:spTree>
    <p:extLst>
      <p:ext uri="{BB962C8B-B14F-4D97-AF65-F5344CB8AC3E}">
        <p14:creationId xmlns:p14="http://schemas.microsoft.com/office/powerpoint/2010/main" val="2906718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Case study</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825625"/>
            <a:ext cx="10515600" cy="4817222"/>
          </a:xfrm>
        </p:spPr>
        <p:txBody>
          <a:bodyPr/>
          <a:lstStyle/>
          <a:p>
            <a:r>
              <a:rPr lang="en-US" altLang="zh-CN" dirty="0" err="1" smtClean="0">
                <a:latin typeface="Times New Roman" panose="02020603050405020304" pitchFamily="18" charset="0"/>
                <a:cs typeface="Times New Roman" panose="02020603050405020304" pitchFamily="18" charset="0"/>
              </a:rPr>
              <a:t>LeNet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first successful applications of Convolutional Networks</a:t>
            </a:r>
            <a:endParaRPr lang="en-US" altLang="zh-CN" dirty="0" smtClean="0">
              <a:latin typeface="Times New Roman" panose="02020603050405020304" pitchFamily="18" charset="0"/>
              <a:cs typeface="Times New Roman" panose="02020603050405020304" pitchFamily="18" charset="0"/>
            </a:endParaRPr>
          </a:p>
          <a:p>
            <a:r>
              <a:rPr lang="en-US" altLang="zh-CN" dirty="0" err="1" smtClean="0">
                <a:latin typeface="Times New Roman" panose="02020603050405020304" pitchFamily="18" charset="0"/>
                <a:cs typeface="Times New Roman" panose="02020603050405020304" pitchFamily="18" charset="0"/>
              </a:rPr>
              <a:t>AlexNet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first work that popularized Convolutional Networks</a:t>
            </a:r>
            <a:endParaRPr lang="en-US" altLang="zh-CN" dirty="0" smtClean="0">
              <a:latin typeface="Times New Roman" panose="02020603050405020304" pitchFamily="18" charset="0"/>
              <a:cs typeface="Times New Roman" panose="02020603050405020304" pitchFamily="18" charset="0"/>
            </a:endParaRPr>
          </a:p>
          <a:p>
            <a:r>
              <a:rPr lang="en-US" altLang="zh-CN" dirty="0" err="1" smtClean="0">
                <a:latin typeface="Times New Roman" panose="02020603050405020304" pitchFamily="18" charset="0"/>
                <a:cs typeface="Times New Roman" panose="02020603050405020304" pitchFamily="18" charset="0"/>
              </a:rPr>
              <a:t>GoogleNet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ILSVRC 2014 </a:t>
            </a:r>
            <a:r>
              <a:rPr lang="en-US" altLang="zh-CN" dirty="0" smtClean="0">
                <a:latin typeface="Times New Roman" panose="02020603050405020304" pitchFamily="18" charset="0"/>
                <a:cs typeface="Times New Roman" panose="02020603050405020304" pitchFamily="18" charset="0"/>
              </a:rPr>
              <a:t>winner</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VGG</a:t>
            </a:r>
          </a:p>
          <a:p>
            <a:pPr lvl="1"/>
            <a:r>
              <a:rPr lang="en-US" altLang="zh-CN" dirty="0">
                <a:latin typeface="Times New Roman" panose="02020603050405020304" pitchFamily="18" charset="0"/>
                <a:cs typeface="Times New Roman" panose="02020603050405020304" pitchFamily="18" charset="0"/>
              </a:rPr>
              <a:t> runner-up in ILSVRC 2014</a:t>
            </a:r>
            <a:endParaRPr lang="en-US" altLang="zh-CN" dirty="0" smtClean="0">
              <a:latin typeface="Times New Roman" panose="02020603050405020304" pitchFamily="18" charset="0"/>
              <a:cs typeface="Times New Roman" panose="02020603050405020304" pitchFamily="18" charset="0"/>
            </a:endParaRPr>
          </a:p>
          <a:p>
            <a:r>
              <a:rPr lang="en-US" altLang="zh-CN" dirty="0" err="1" smtClean="0">
                <a:latin typeface="Times New Roman" panose="02020603050405020304" pitchFamily="18" charset="0"/>
                <a:cs typeface="Times New Roman" panose="02020603050405020304" pitchFamily="18" charset="0"/>
              </a:rPr>
              <a:t>ResNet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the winner of ILSVRC 2015</a:t>
            </a: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01980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Classical Dataset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ImageNet</a:t>
            </a:r>
          </a:p>
          <a:p>
            <a:pPr lvl="1"/>
            <a:r>
              <a:rPr lang="en-US" altLang="zh-CN" dirty="0" smtClean="0">
                <a:latin typeface="Times New Roman" panose="02020603050405020304" pitchFamily="18" charset="0"/>
                <a:cs typeface="Times New Roman" panose="02020603050405020304" pitchFamily="18" charset="0"/>
              </a:rPr>
              <a:t>1.2M images</a:t>
            </a:r>
          </a:p>
          <a:p>
            <a:pPr lvl="1"/>
            <a:r>
              <a:rPr lang="en-US" altLang="zh-CN" dirty="0" smtClean="0">
                <a:latin typeface="Times New Roman" panose="02020603050405020304" pitchFamily="18" charset="0"/>
                <a:cs typeface="Times New Roman" panose="02020603050405020304" pitchFamily="18" charset="0"/>
              </a:rPr>
              <a:t>1000 categories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738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Visualize what CNN learned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Visualizing the activations and first-layer weights</a:t>
            </a:r>
          </a:p>
          <a:p>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Retrieving images that maximally activate a neuron </a:t>
            </a:r>
          </a:p>
          <a:p>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Embedding the codes with t-SNE</a:t>
            </a:r>
          </a:p>
          <a:p>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Occluding parts of the image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70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latin typeface="Times New Roman" panose="02020603050405020304" pitchFamily="18" charset="0"/>
                <a:cs typeface="Times New Roman" panose="02020603050405020304" pitchFamily="18" charset="0"/>
              </a:rPr>
              <a:t>Visualizing the </a:t>
            </a:r>
            <a:r>
              <a:rPr lang="en-US" altLang="zh-CN" dirty="0" smtClean="0">
                <a:latin typeface="Times New Roman" panose="02020603050405020304" pitchFamily="18" charset="0"/>
                <a:cs typeface="Times New Roman" panose="02020603050405020304" pitchFamily="18" charset="0"/>
              </a:rPr>
              <a:t>conv-layer weights</a:t>
            </a:r>
            <a:br>
              <a:rPr lang="en-US" altLang="zh-CN" dirty="0" smtClean="0">
                <a:latin typeface="Times New Roman" panose="02020603050405020304" pitchFamily="18" charset="0"/>
                <a:cs typeface="Times New Roman" panose="02020603050405020304" pitchFamily="18" charset="0"/>
              </a:rPr>
            </a:br>
            <a:endParaRPr lang="zh-CN" altLang="en-US" dirty="0"/>
          </a:p>
        </p:txBody>
      </p:sp>
      <p:pic>
        <p:nvPicPr>
          <p:cNvPr id="7" name="内容占位符 6"/>
          <p:cNvPicPr>
            <a:picLocks noGrp="1" noChangeAspect="1"/>
          </p:cNvPicPr>
          <p:nvPr>
            <p:ph idx="1"/>
          </p:nvPr>
        </p:nvPicPr>
        <p:blipFill>
          <a:blip r:embed="rId3"/>
          <a:stretch>
            <a:fillRect/>
          </a:stretch>
        </p:blipFill>
        <p:spPr>
          <a:xfrm>
            <a:off x="1833119" y="1774767"/>
            <a:ext cx="8827447" cy="4413724"/>
          </a:xfrm>
          <a:prstGeom prst="rect">
            <a:avLst/>
          </a:prstGeom>
        </p:spPr>
      </p:pic>
    </p:spTree>
    <p:extLst>
      <p:ext uri="{BB962C8B-B14F-4D97-AF65-F5344CB8AC3E}">
        <p14:creationId xmlns:p14="http://schemas.microsoft.com/office/powerpoint/2010/main" val="265466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Gabor Functions and Gabor-like Learned Kernels</a:t>
            </a:r>
            <a:endParaRPr lang="zh-CN" altLang="en-US" dirty="0">
              <a:latin typeface="Times New Roman" panose="02020603050405020304" pitchFamily="18" charset="0"/>
              <a:cs typeface="Times New Roman" panose="02020603050405020304" pitchFamily="18" charset="0"/>
            </a:endParaRPr>
          </a:p>
        </p:txBody>
      </p:sp>
      <p:pic>
        <p:nvPicPr>
          <p:cNvPr id="4" name="内容占位符 3"/>
          <p:cNvPicPr>
            <a:picLocks noGrp="1" noChangeAspect="1"/>
          </p:cNvPicPr>
          <p:nvPr>
            <p:ph idx="1"/>
          </p:nvPr>
        </p:nvPicPr>
        <p:blipFill>
          <a:blip r:embed="rId2"/>
          <a:stretch>
            <a:fillRect/>
          </a:stretch>
        </p:blipFill>
        <p:spPr>
          <a:xfrm>
            <a:off x="1253553" y="1690689"/>
            <a:ext cx="2323365" cy="2362878"/>
          </a:xfrm>
          <a:prstGeom prst="rect">
            <a:avLst/>
          </a:prstGeom>
        </p:spPr>
      </p:pic>
      <p:pic>
        <p:nvPicPr>
          <p:cNvPr id="5" name="图片 4"/>
          <p:cNvPicPr>
            <a:picLocks noChangeAspect="1"/>
          </p:cNvPicPr>
          <p:nvPr/>
        </p:nvPicPr>
        <p:blipFill>
          <a:blip r:embed="rId3"/>
          <a:stretch>
            <a:fillRect/>
          </a:stretch>
        </p:blipFill>
        <p:spPr>
          <a:xfrm>
            <a:off x="4468906" y="1709735"/>
            <a:ext cx="2442882" cy="2355066"/>
          </a:xfrm>
          <a:prstGeom prst="rect">
            <a:avLst/>
          </a:prstGeom>
        </p:spPr>
      </p:pic>
      <p:pic>
        <p:nvPicPr>
          <p:cNvPr id="6" name="图片 5"/>
          <p:cNvPicPr>
            <a:picLocks noChangeAspect="1"/>
          </p:cNvPicPr>
          <p:nvPr/>
        </p:nvPicPr>
        <p:blipFill>
          <a:blip r:embed="rId4"/>
          <a:stretch>
            <a:fillRect/>
          </a:stretch>
        </p:blipFill>
        <p:spPr>
          <a:xfrm>
            <a:off x="7931710" y="1709735"/>
            <a:ext cx="2405512" cy="2343832"/>
          </a:xfrm>
          <a:prstGeom prst="rect">
            <a:avLst/>
          </a:prstGeom>
        </p:spPr>
      </p:pic>
      <p:pic>
        <p:nvPicPr>
          <p:cNvPr id="7" name="图片 6"/>
          <p:cNvPicPr>
            <a:picLocks noChangeAspect="1"/>
          </p:cNvPicPr>
          <p:nvPr/>
        </p:nvPicPr>
        <p:blipFill>
          <a:blip r:embed="rId5"/>
          <a:stretch>
            <a:fillRect/>
          </a:stretch>
        </p:blipFill>
        <p:spPr>
          <a:xfrm>
            <a:off x="2890362" y="4116214"/>
            <a:ext cx="5599970" cy="2741786"/>
          </a:xfrm>
          <a:prstGeom prst="rect">
            <a:avLst/>
          </a:prstGeom>
        </p:spPr>
      </p:pic>
    </p:spTree>
    <p:extLst>
      <p:ext uri="{BB962C8B-B14F-4D97-AF65-F5344CB8AC3E}">
        <p14:creationId xmlns:p14="http://schemas.microsoft.com/office/powerpoint/2010/main" val="2428548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a:latin typeface="Times New Roman" panose="02020603050405020304" pitchFamily="18" charset="0"/>
                <a:cs typeface="Times New Roman" panose="02020603050405020304" pitchFamily="18" charset="0"/>
              </a:rPr>
              <a:t>Retrieving images that maximally activate a neuron </a:t>
            </a:r>
            <a:br>
              <a:rPr lang="en-US" altLang="zh-CN" dirty="0">
                <a:latin typeface="Times New Roman" panose="02020603050405020304" pitchFamily="18" charset="0"/>
                <a:cs typeface="Times New Roman" panose="02020603050405020304" pitchFamily="18" charset="0"/>
              </a:rPr>
            </a:br>
            <a:endParaRPr lang="zh-CN" altLang="en-US" dirty="0"/>
          </a:p>
        </p:txBody>
      </p:sp>
      <p:pic>
        <p:nvPicPr>
          <p:cNvPr id="4" name="内容占位符 3"/>
          <p:cNvPicPr>
            <a:picLocks noGrp="1" noChangeAspect="1"/>
          </p:cNvPicPr>
          <p:nvPr>
            <p:ph idx="1"/>
          </p:nvPr>
        </p:nvPicPr>
        <p:blipFill>
          <a:blip r:embed="rId3"/>
          <a:stretch>
            <a:fillRect/>
          </a:stretch>
        </p:blipFill>
        <p:spPr>
          <a:xfrm>
            <a:off x="1870943" y="2141034"/>
            <a:ext cx="8854056" cy="3494785"/>
          </a:xfrm>
          <a:prstGeom prst="rect">
            <a:avLst/>
          </a:prstGeom>
        </p:spPr>
      </p:pic>
    </p:spTree>
    <p:extLst>
      <p:ext uri="{BB962C8B-B14F-4D97-AF65-F5344CB8AC3E}">
        <p14:creationId xmlns:p14="http://schemas.microsoft.com/office/powerpoint/2010/main" val="286480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Embedding the codes with t-SNE</a:t>
            </a:r>
            <a:br>
              <a:rPr lang="en-US" altLang="zh-CN" dirty="0">
                <a:latin typeface="Times New Roman" panose="02020603050405020304" pitchFamily="18" charset="0"/>
                <a:cs typeface="Times New Roman" panose="02020603050405020304" pitchFamily="18" charset="0"/>
              </a:rPr>
            </a:br>
            <a:endParaRPr lang="zh-CN" altLang="en-US" dirty="0"/>
          </a:p>
        </p:txBody>
      </p:sp>
      <p:pic>
        <p:nvPicPr>
          <p:cNvPr id="4" name="内容占位符 3"/>
          <p:cNvPicPr>
            <a:picLocks noGrp="1" noChangeAspect="1"/>
          </p:cNvPicPr>
          <p:nvPr>
            <p:ph idx="1"/>
          </p:nvPr>
        </p:nvPicPr>
        <p:blipFill>
          <a:blip r:embed="rId3"/>
          <a:stretch>
            <a:fillRect/>
          </a:stretch>
        </p:blipFill>
        <p:spPr>
          <a:xfrm>
            <a:off x="1032649" y="2223838"/>
            <a:ext cx="10321151" cy="3912387"/>
          </a:xfrm>
          <a:prstGeom prst="rect">
            <a:avLst/>
          </a:prstGeom>
        </p:spPr>
      </p:pic>
    </p:spTree>
    <p:extLst>
      <p:ext uri="{BB962C8B-B14F-4D97-AF65-F5344CB8AC3E}">
        <p14:creationId xmlns:p14="http://schemas.microsoft.com/office/powerpoint/2010/main" val="3864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Occluding parts of the image</a:t>
            </a:r>
            <a:br>
              <a:rPr lang="en-US" altLang="zh-CN" dirty="0"/>
            </a:br>
            <a:endParaRPr lang="zh-CN" altLang="en-US" dirty="0"/>
          </a:p>
        </p:txBody>
      </p:sp>
      <p:pic>
        <p:nvPicPr>
          <p:cNvPr id="4" name="内容占位符 3"/>
          <p:cNvPicPr>
            <a:picLocks noGrp="1" noChangeAspect="1"/>
          </p:cNvPicPr>
          <p:nvPr>
            <p:ph idx="1"/>
          </p:nvPr>
        </p:nvPicPr>
        <p:blipFill>
          <a:blip r:embed="rId3"/>
          <a:stretch>
            <a:fillRect/>
          </a:stretch>
        </p:blipFill>
        <p:spPr>
          <a:xfrm>
            <a:off x="1935371" y="1173162"/>
            <a:ext cx="8321257" cy="5505606"/>
          </a:xfrm>
          <a:prstGeom prst="rect">
            <a:avLst/>
          </a:prstGeom>
        </p:spPr>
      </p:pic>
    </p:spTree>
    <p:extLst>
      <p:ext uri="{BB962C8B-B14F-4D97-AF65-F5344CB8AC3E}">
        <p14:creationId xmlns:p14="http://schemas.microsoft.com/office/powerpoint/2010/main" val="1134405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71293" y="2372035"/>
            <a:ext cx="10515600" cy="4351338"/>
          </a:xfrm>
        </p:spPr>
        <p:txBody>
          <a:bodyPr>
            <a:normAutofit/>
          </a:bodyPr>
          <a:lstStyle/>
          <a:p>
            <a:pPr marL="0" indent="0" algn="ctr">
              <a:buNone/>
            </a:pPr>
            <a:r>
              <a:rPr lang="en-US" altLang="zh-CN" sz="7200" dirty="0" smtClean="0">
                <a:latin typeface="Times New Roman" panose="02020603050405020304" pitchFamily="18" charset="0"/>
                <a:cs typeface="Times New Roman" panose="02020603050405020304" pitchFamily="18" charset="0"/>
              </a:rPr>
              <a:t>Thank You!</a:t>
            </a:r>
            <a:endParaRPr lang="zh-CN" alt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Convolution Definition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1D Definition</a:t>
            </a:r>
          </a:p>
          <a:p>
            <a:endParaRPr lang="en-US" altLang="zh-CN" dirty="0"/>
          </a:p>
          <a:p>
            <a:endParaRPr lang="en-US" altLang="zh-CN" dirty="0" smtClean="0"/>
          </a:p>
          <a:p>
            <a:r>
              <a:rPr lang="en-US" altLang="zh-CN" dirty="0" smtClean="0">
                <a:latin typeface="Times New Roman" panose="02020603050405020304" pitchFamily="18" charset="0"/>
                <a:cs typeface="Times New Roman" panose="02020603050405020304" pitchFamily="18" charset="0"/>
              </a:rPr>
              <a:t>Meaning</a:t>
            </a:r>
          </a:p>
          <a:p>
            <a:pPr lvl="1"/>
            <a:r>
              <a:rPr lang="en-US" altLang="zh-CN" dirty="0" smtClean="0">
                <a:latin typeface="Times New Roman" panose="02020603050405020304" pitchFamily="18" charset="0"/>
                <a:cs typeface="Times New Roman" panose="02020603050405020304" pitchFamily="18" charset="0"/>
              </a:rPr>
              <a:t>Weighted Sum</a:t>
            </a:r>
          </a:p>
          <a:p>
            <a:endParaRPr lang="en-US" altLang="zh-CN" dirty="0" smtClean="0"/>
          </a:p>
          <a:p>
            <a:r>
              <a:rPr lang="en-US" altLang="zh-CN" dirty="0" smtClean="0">
                <a:latin typeface="Times New Roman" panose="02020603050405020304" pitchFamily="18" charset="0"/>
                <a:cs typeface="Times New Roman" panose="02020603050405020304" pitchFamily="18" charset="0"/>
              </a:rPr>
              <a:t>Linear</a:t>
            </a:r>
            <a:endParaRPr lang="en-US" altLang="zh-CN" dirty="0">
              <a:latin typeface="Times New Roman" panose="02020603050405020304" pitchFamily="18" charset="0"/>
              <a:cs typeface="Times New Roman" panose="02020603050405020304" pitchFamily="18" charset="0"/>
            </a:endParaRPr>
          </a:p>
          <a:p>
            <a:pPr lvl="1"/>
            <a:endParaRPr lang="en-US" altLang="zh-CN" dirty="0" smtClean="0"/>
          </a:p>
          <a:p>
            <a:endParaRPr lang="en-US" altLang="zh-CN" dirty="0" smtClean="0"/>
          </a:p>
          <a:p>
            <a:endParaRPr lang="en-US" altLang="zh-CN" dirty="0" smtClean="0"/>
          </a:p>
          <a:p>
            <a:endParaRPr lang="en-US" altLang="zh-CN" dirty="0" smtClean="0"/>
          </a:p>
        </p:txBody>
      </p:sp>
      <p:pic>
        <p:nvPicPr>
          <p:cNvPr id="5" name="图片 4"/>
          <p:cNvPicPr>
            <a:picLocks noChangeAspect="1"/>
          </p:cNvPicPr>
          <p:nvPr/>
        </p:nvPicPr>
        <p:blipFill>
          <a:blip r:embed="rId3"/>
          <a:stretch>
            <a:fillRect/>
          </a:stretch>
        </p:blipFill>
        <p:spPr>
          <a:xfrm>
            <a:off x="2911782" y="2576945"/>
            <a:ext cx="3586313" cy="88015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3783" y="2576945"/>
            <a:ext cx="3162016" cy="2538845"/>
          </a:xfrm>
          <a:prstGeom prst="rect">
            <a:avLst/>
          </a:prstGeom>
        </p:spPr>
      </p:pic>
    </p:spTree>
    <p:extLst>
      <p:ext uri="{BB962C8B-B14F-4D97-AF65-F5344CB8AC3E}">
        <p14:creationId xmlns:p14="http://schemas.microsoft.com/office/powerpoint/2010/main" val="223720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Convolution Definition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2D </a:t>
            </a:r>
            <a:r>
              <a:rPr lang="en-US" altLang="zh-CN" dirty="0" smtClean="0">
                <a:latin typeface="Times New Roman" panose="02020603050405020304" pitchFamily="18" charset="0"/>
                <a:cs typeface="Times New Roman" panose="02020603050405020304" pitchFamily="18" charset="0"/>
              </a:rPr>
              <a:t>Definition</a:t>
            </a:r>
            <a:endParaRPr lang="en-US" altLang="zh-CN" dirty="0">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3"/>
          <a:stretch>
            <a:fillRect/>
          </a:stretch>
        </p:blipFill>
        <p:spPr>
          <a:xfrm>
            <a:off x="7550727" y="2517243"/>
            <a:ext cx="4322618" cy="4084906"/>
          </a:xfrm>
          <a:prstGeom prst="rect">
            <a:avLst/>
          </a:prstGeom>
        </p:spPr>
      </p:pic>
      <p:pic>
        <p:nvPicPr>
          <p:cNvPr id="5" name="图片 4"/>
          <p:cNvPicPr>
            <a:picLocks noChangeAspect="1"/>
          </p:cNvPicPr>
          <p:nvPr/>
        </p:nvPicPr>
        <p:blipFill>
          <a:blip r:embed="rId4"/>
          <a:stretch>
            <a:fillRect/>
          </a:stretch>
        </p:blipFill>
        <p:spPr>
          <a:xfrm>
            <a:off x="838200" y="2517243"/>
            <a:ext cx="6371429" cy="742857"/>
          </a:xfrm>
          <a:prstGeom prst="rect">
            <a:avLst/>
          </a:prstGeom>
        </p:spPr>
      </p:pic>
    </p:spTree>
    <p:extLst>
      <p:ext uri="{BB962C8B-B14F-4D97-AF65-F5344CB8AC3E}">
        <p14:creationId xmlns:p14="http://schemas.microsoft.com/office/powerpoint/2010/main" val="255119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Motivation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Sparse Interactions(sparse connectivity or sparse weight)</a:t>
            </a:r>
          </a:p>
          <a:p>
            <a:pPr lvl="1"/>
            <a:r>
              <a:rPr lang="en-US" altLang="zh-CN" dirty="0" smtClean="0">
                <a:latin typeface="Times New Roman" panose="02020603050405020304" pitchFamily="18" charset="0"/>
                <a:cs typeface="Times New Roman" panose="02020603050405020304" pitchFamily="18" charset="0"/>
              </a:rPr>
              <a:t>Kernel smaller than input</a:t>
            </a:r>
          </a:p>
        </p:txBody>
      </p:sp>
      <p:pic>
        <p:nvPicPr>
          <p:cNvPr id="5" name="图片 4"/>
          <p:cNvPicPr>
            <a:picLocks noChangeAspect="1"/>
          </p:cNvPicPr>
          <p:nvPr/>
        </p:nvPicPr>
        <p:blipFill>
          <a:blip r:embed="rId3"/>
          <a:stretch>
            <a:fillRect/>
          </a:stretch>
        </p:blipFill>
        <p:spPr>
          <a:xfrm>
            <a:off x="2089290" y="2855782"/>
            <a:ext cx="7086474" cy="2552559"/>
          </a:xfrm>
          <a:prstGeom prst="rect">
            <a:avLst/>
          </a:prstGeom>
        </p:spPr>
      </p:pic>
      <p:pic>
        <p:nvPicPr>
          <p:cNvPr id="6" name="图片 5"/>
          <p:cNvPicPr>
            <a:picLocks noChangeAspect="1"/>
          </p:cNvPicPr>
          <p:nvPr/>
        </p:nvPicPr>
        <p:blipFill>
          <a:blip r:embed="rId4"/>
          <a:stretch>
            <a:fillRect/>
          </a:stretch>
        </p:blipFill>
        <p:spPr>
          <a:xfrm>
            <a:off x="2675747" y="5543278"/>
            <a:ext cx="2547052" cy="291091"/>
          </a:xfrm>
          <a:prstGeom prst="rect">
            <a:avLst/>
          </a:prstGeom>
        </p:spPr>
      </p:pic>
      <p:pic>
        <p:nvPicPr>
          <p:cNvPr id="7" name="图片 6"/>
          <p:cNvPicPr>
            <a:picLocks noChangeAspect="1"/>
          </p:cNvPicPr>
          <p:nvPr/>
        </p:nvPicPr>
        <p:blipFill rotWithShape="1">
          <a:blip r:embed="rId5"/>
          <a:srcRect l="3479" t="12916" r="3416" b="17981"/>
          <a:stretch/>
        </p:blipFill>
        <p:spPr>
          <a:xfrm>
            <a:off x="6612672" y="5553307"/>
            <a:ext cx="1427357" cy="223025"/>
          </a:xfrm>
          <a:prstGeom prst="rect">
            <a:avLst/>
          </a:prstGeom>
        </p:spPr>
      </p:pic>
    </p:spTree>
    <p:extLst>
      <p:ext uri="{BB962C8B-B14F-4D97-AF65-F5344CB8AC3E}">
        <p14:creationId xmlns:p14="http://schemas.microsoft.com/office/powerpoint/2010/main" val="223537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Motivation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Parameter sharing</a:t>
            </a:r>
          </a:p>
          <a:p>
            <a:pPr lvl="1"/>
            <a:r>
              <a:rPr lang="en-US" altLang="zh-CN" dirty="0">
                <a:latin typeface="Times New Roman" panose="02020603050405020304" pitchFamily="18" charset="0"/>
                <a:cs typeface="Times New Roman" panose="02020603050405020304" pitchFamily="18" charset="0"/>
              </a:rPr>
              <a:t>Same parameter for more than one function in a model</a:t>
            </a:r>
          </a:p>
          <a:p>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694986" y="2855782"/>
            <a:ext cx="7086474" cy="2552559"/>
          </a:xfrm>
          <a:prstGeom prst="rect">
            <a:avLst/>
          </a:prstGeom>
        </p:spPr>
      </p:pic>
    </p:spTree>
    <p:extLst>
      <p:ext uri="{BB962C8B-B14F-4D97-AF65-F5344CB8AC3E}">
        <p14:creationId xmlns:p14="http://schemas.microsoft.com/office/powerpoint/2010/main" val="282100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Improvement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Multiple </a:t>
            </a:r>
            <a:r>
              <a:rPr lang="en-US" altLang="zh-CN" dirty="0" err="1" smtClean="0">
                <a:latin typeface="Times New Roman" panose="02020603050405020304" pitchFamily="18" charset="0"/>
                <a:cs typeface="Times New Roman" panose="02020603050405020304" pitchFamily="18" charset="0"/>
              </a:rPr>
              <a:t>Kernals</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969570" y="2689707"/>
            <a:ext cx="5700254" cy="2423370"/>
          </a:xfrm>
          <a:prstGeom prst="rect">
            <a:avLst/>
          </a:prstGeom>
        </p:spPr>
      </p:pic>
      <p:pic>
        <p:nvPicPr>
          <p:cNvPr id="5" name="图片 4"/>
          <p:cNvPicPr>
            <a:picLocks noChangeAspect="1"/>
          </p:cNvPicPr>
          <p:nvPr/>
        </p:nvPicPr>
        <p:blipFill>
          <a:blip r:embed="rId4"/>
          <a:stretch>
            <a:fillRect/>
          </a:stretch>
        </p:blipFill>
        <p:spPr>
          <a:xfrm>
            <a:off x="7192901" y="2524758"/>
            <a:ext cx="4152381" cy="3504762"/>
          </a:xfrm>
          <a:prstGeom prst="rect">
            <a:avLst/>
          </a:prstGeom>
        </p:spPr>
      </p:pic>
    </p:spTree>
    <p:extLst>
      <p:ext uri="{BB962C8B-B14F-4D97-AF65-F5344CB8AC3E}">
        <p14:creationId xmlns:p14="http://schemas.microsoft.com/office/powerpoint/2010/main" val="146212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latin typeface="Times New Roman" panose="02020603050405020304" pitchFamily="18" charset="0"/>
                <a:cs typeface="Times New Roman" panose="02020603050405020304" pitchFamily="18" charset="0"/>
              </a:rPr>
              <a:t>Convolution Layer</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Function</a:t>
            </a:r>
          </a:p>
          <a:p>
            <a:endParaRPr lang="zh-CN" altLang="en-US" dirty="0"/>
          </a:p>
        </p:txBody>
      </p:sp>
      <p:pic>
        <p:nvPicPr>
          <p:cNvPr id="6" name="图片 5"/>
          <p:cNvPicPr>
            <a:picLocks noChangeAspect="1"/>
          </p:cNvPicPr>
          <p:nvPr/>
        </p:nvPicPr>
        <p:blipFill>
          <a:blip r:embed="rId3"/>
          <a:stretch>
            <a:fillRect/>
          </a:stretch>
        </p:blipFill>
        <p:spPr>
          <a:xfrm>
            <a:off x="633753" y="2419062"/>
            <a:ext cx="4219118" cy="771551"/>
          </a:xfrm>
          <a:prstGeom prst="rect">
            <a:avLst/>
          </a:prstGeom>
        </p:spPr>
      </p:pic>
      <p:pic>
        <p:nvPicPr>
          <p:cNvPr id="7" name="图片 6"/>
          <p:cNvPicPr>
            <a:picLocks noChangeAspect="1"/>
          </p:cNvPicPr>
          <p:nvPr/>
        </p:nvPicPr>
        <p:blipFill rotWithShape="1">
          <a:blip r:embed="rId4"/>
          <a:srcRect t="1751"/>
          <a:stretch/>
        </p:blipFill>
        <p:spPr>
          <a:xfrm>
            <a:off x="4852871" y="1427356"/>
            <a:ext cx="7114272" cy="3590508"/>
          </a:xfrm>
          <a:prstGeom prst="rect">
            <a:avLst/>
          </a:prstGeom>
        </p:spPr>
      </p:pic>
      <p:pic>
        <p:nvPicPr>
          <p:cNvPr id="5" name="图片 4"/>
          <p:cNvPicPr>
            <a:picLocks noChangeAspect="1"/>
          </p:cNvPicPr>
          <p:nvPr/>
        </p:nvPicPr>
        <p:blipFill>
          <a:blip r:embed="rId5"/>
          <a:stretch>
            <a:fillRect/>
          </a:stretch>
        </p:blipFill>
        <p:spPr>
          <a:xfrm>
            <a:off x="838200" y="3837420"/>
            <a:ext cx="4701947" cy="762066"/>
          </a:xfrm>
          <a:prstGeom prst="rect">
            <a:avLst/>
          </a:prstGeom>
        </p:spPr>
      </p:pic>
    </p:spTree>
    <p:extLst>
      <p:ext uri="{BB962C8B-B14F-4D97-AF65-F5344CB8AC3E}">
        <p14:creationId xmlns:p14="http://schemas.microsoft.com/office/powerpoint/2010/main" val="28625764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5296</TotalTime>
  <Words>1787</Words>
  <Application>Microsoft Office PowerPoint</Application>
  <PresentationFormat>宽屏</PresentationFormat>
  <Paragraphs>211</Paragraphs>
  <Slides>39</Slides>
  <Notes>30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6" baseType="lpstr">
      <vt:lpstr>宋体</vt:lpstr>
      <vt:lpstr>Arial</vt:lpstr>
      <vt:lpstr>Calibri</vt:lpstr>
      <vt:lpstr>Calibri Light</vt:lpstr>
      <vt:lpstr>Times New Roman</vt:lpstr>
      <vt:lpstr>Office 主题</vt:lpstr>
      <vt:lpstr>Equation</vt:lpstr>
      <vt:lpstr>Convolutional Neural Networks</vt:lpstr>
      <vt:lpstr>Outline</vt:lpstr>
      <vt:lpstr>CNN Definition</vt:lpstr>
      <vt:lpstr>Convolution Definition</vt:lpstr>
      <vt:lpstr>Convolution Definition</vt:lpstr>
      <vt:lpstr>Motivation</vt:lpstr>
      <vt:lpstr>Motivation</vt:lpstr>
      <vt:lpstr>Improvement</vt:lpstr>
      <vt:lpstr>Convolution Layer</vt:lpstr>
      <vt:lpstr>Connection Table</vt:lpstr>
      <vt:lpstr>Parameter Reduction</vt:lpstr>
      <vt:lpstr>Zero Padding Controls Size</vt:lpstr>
      <vt:lpstr>Pooling Layer</vt:lpstr>
      <vt:lpstr>Invariance by Pooling Layer</vt:lpstr>
      <vt:lpstr>Pooling with DownSampling</vt:lpstr>
      <vt:lpstr>Parameter Reduction</vt:lpstr>
      <vt:lpstr>Different taxonology</vt:lpstr>
      <vt:lpstr>Rasterized </vt:lpstr>
      <vt:lpstr>LeNet-5</vt:lpstr>
      <vt:lpstr>PowerPoint 演示文稿</vt:lpstr>
      <vt:lpstr>PowerPoint 演示文稿</vt:lpstr>
      <vt:lpstr>Training Parameter</vt:lpstr>
      <vt:lpstr>Parameter Initialize</vt:lpstr>
      <vt:lpstr>Feed-Forward neural network</vt:lpstr>
      <vt:lpstr>Object Function</vt:lpstr>
      <vt:lpstr>Back-Propagation and Derivatives</vt:lpstr>
      <vt:lpstr>Back Propagation</vt:lpstr>
      <vt:lpstr>PowerPoint 演示文稿</vt:lpstr>
      <vt:lpstr>Convolution Layer Derivative</vt:lpstr>
      <vt:lpstr>Pooling Layer Derivative</vt:lpstr>
      <vt:lpstr>Case study</vt:lpstr>
      <vt:lpstr>Classical Dataset</vt:lpstr>
      <vt:lpstr>Visualize what CNN learned</vt:lpstr>
      <vt:lpstr>Visualizing the conv-layer weights </vt:lpstr>
      <vt:lpstr>Gabor Functions and Gabor-like Learned Kernels</vt:lpstr>
      <vt:lpstr>Retrieving images that maximally activate a neuron  </vt:lpstr>
      <vt:lpstr>Embedding the codes with t-SNE </vt:lpstr>
      <vt:lpstr>Occluding parts of the image </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未来视觉团队</dc:title>
  <dc:creator>Jane-Lee</dc:creator>
  <cp:lastModifiedBy>Jane-Lee</cp:lastModifiedBy>
  <cp:revision>469</cp:revision>
  <dcterms:created xsi:type="dcterms:W3CDTF">2016-10-15T01:14:35Z</dcterms:created>
  <dcterms:modified xsi:type="dcterms:W3CDTF">2016-11-16T03:37:41Z</dcterms:modified>
</cp:coreProperties>
</file>